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78" r:id="rId1"/>
  </p:sldMasterIdLst>
  <p:notesMasterIdLst>
    <p:notesMasterId r:id="rId12"/>
  </p:notesMasterIdLst>
  <p:sldIdLst>
    <p:sldId id="256" r:id="rId2"/>
    <p:sldId id="257" r:id="rId3"/>
    <p:sldId id="258" r:id="rId4"/>
    <p:sldId id="259" r:id="rId5"/>
    <p:sldId id="260" r:id="rId6"/>
    <p:sldId id="261" r:id="rId7"/>
    <p:sldId id="262" r:id="rId8"/>
    <p:sldId id="263" r:id="rId9"/>
    <p:sldId id="264" r:id="rId10"/>
    <p:sldId id="265"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343" autoAdjust="0"/>
  </p:normalViewPr>
  <p:slideViewPr>
    <p:cSldViewPr snapToGrid="0">
      <p:cViewPr varScale="1">
        <p:scale>
          <a:sx n="69" d="100"/>
          <a:sy n="69" d="100"/>
        </p:scale>
        <p:origin x="534"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28AB123-0040-4E50-B331-C4233C4783A5}" type="datetimeFigureOut">
              <a:rPr lang="en-US" smtClean="0"/>
              <a:t>10/20/2020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041739-B0B4-427D-9024-8A6A7F1D3690}" type="slidenum">
              <a:rPr lang="en-US" smtClean="0"/>
              <a:t>‹#›</a:t>
            </a:fld>
            <a:endParaRPr lang="en-US"/>
          </a:p>
        </p:txBody>
      </p:sp>
    </p:spTree>
    <p:extLst>
      <p:ext uri="{BB962C8B-B14F-4D97-AF65-F5344CB8AC3E}">
        <p14:creationId xmlns:p14="http://schemas.microsoft.com/office/powerpoint/2010/main" val="21449570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effectLst/>
                <a:latin typeface="Calibri" panose="020F0502020204030204" pitchFamily="34" charset="0"/>
                <a:ea typeface="Calibri" panose="020F0502020204030204" pitchFamily="34" charset="0"/>
                <a:cs typeface="Times New Roman" panose="02020603050405020304" pitchFamily="18" charset="0"/>
              </a:rPr>
              <a:t>Comparison analysis</a:t>
            </a:r>
            <a:r>
              <a:rPr lang="en-US" sz="1200" dirty="0">
                <a:effectLst/>
                <a:latin typeface="Calibri" panose="020F0502020204030204" pitchFamily="34" charset="0"/>
                <a:ea typeface="Calibri" panose="020F0502020204030204" pitchFamily="34" charset="0"/>
                <a:cs typeface="Times New Roman" panose="02020603050405020304" pitchFamily="18" charset="0"/>
              </a:rPr>
              <a:t> refers to the process of comparing and contrasting organizational structure, marketing strategies, human resource strategies, market segmentation, and competition of two businesses. In this case, the comparison analysis will be between Microsoft corporation and Starbuck corporation in terms of Company profile, products, marketing strategies, price and market segmentation, human resource management strategies, and sources of competitive advantages. A comparative analysis is important in explaining the difference sin growths, and profits of individual companies (Johansson et al, 2017).</a:t>
            </a:r>
          </a:p>
          <a:p>
            <a:endParaRPr lang="en-US" dirty="0"/>
          </a:p>
        </p:txBody>
      </p:sp>
      <p:sp>
        <p:nvSpPr>
          <p:cNvPr id="4" name="Slide Number Placeholder 3"/>
          <p:cNvSpPr>
            <a:spLocks noGrp="1"/>
          </p:cNvSpPr>
          <p:nvPr>
            <p:ph type="sldNum" sz="quarter" idx="10"/>
          </p:nvPr>
        </p:nvSpPr>
        <p:spPr/>
        <p:txBody>
          <a:bodyPr/>
          <a:lstStyle/>
          <a:p>
            <a:fld id="{33041739-B0B4-427D-9024-8A6A7F1D3690}" type="slidenum">
              <a:rPr lang="en-US" smtClean="0"/>
              <a:t>2</a:t>
            </a:fld>
            <a:endParaRPr lang="en-US"/>
          </a:p>
        </p:txBody>
      </p:sp>
    </p:spTree>
    <p:extLst>
      <p:ext uri="{BB962C8B-B14F-4D97-AF65-F5344CB8AC3E}">
        <p14:creationId xmlns:p14="http://schemas.microsoft.com/office/powerpoint/2010/main" val="22201396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Is a multi-billion worldwide American technology company with headquarters in Richmond Washington. The company was founded by Bill Gates and Paul Allen. The company develops, manufactures, licenses, and sells computer software, electronics, and personal computers. Microsoft contributes to about 143billion USD in revenue. The company has over 150 branches with over 163000 employees across the world (Redmond, 2009).</a:t>
            </a:r>
            <a:r>
              <a:rPr lang="en-US" sz="1200" kern="1200" baseline="0" dirty="0">
                <a:solidFill>
                  <a:schemeClr val="tx1"/>
                </a:solidFill>
                <a:effectLst/>
                <a:latin typeface="+mn-lt"/>
                <a:ea typeface="+mn-ea"/>
                <a:cs typeface="+mn-cs"/>
              </a:rPr>
              <a:t> The main </a:t>
            </a:r>
            <a:r>
              <a:rPr lang="en-US" sz="1200" kern="1200" dirty="0">
                <a:solidFill>
                  <a:schemeClr val="tx1"/>
                </a:solidFill>
                <a:effectLst/>
                <a:latin typeface="+mn-lt"/>
                <a:ea typeface="+mn-ea"/>
                <a:cs typeface="+mn-cs"/>
              </a:rPr>
              <a:t>Competitors of Microsoft are</a:t>
            </a:r>
          </a:p>
          <a:p>
            <a:pPr lvl="0"/>
            <a:r>
              <a:rPr lang="en-US" sz="1200" kern="1200" dirty="0">
                <a:solidFill>
                  <a:schemeClr val="tx1"/>
                </a:solidFill>
                <a:effectLst/>
                <a:latin typeface="+mn-lt"/>
                <a:ea typeface="+mn-ea"/>
                <a:cs typeface="+mn-cs"/>
              </a:rPr>
              <a:t>Apple,</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Google,</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IBM,</a:t>
            </a:r>
            <a:r>
              <a:rPr lang="en-US" sz="1200" kern="1200" baseline="0" dirty="0">
                <a:solidFill>
                  <a:schemeClr val="tx1"/>
                </a:solidFill>
                <a:effectLst/>
                <a:latin typeface="+mn-lt"/>
                <a:ea typeface="+mn-ea"/>
                <a:cs typeface="+mn-cs"/>
              </a:rPr>
              <a:t> and </a:t>
            </a:r>
            <a:r>
              <a:rPr lang="en-US" sz="1200" kern="1200" dirty="0">
                <a:solidFill>
                  <a:schemeClr val="tx1"/>
                </a:solidFill>
                <a:effectLst/>
                <a:latin typeface="+mn-lt"/>
                <a:ea typeface="+mn-ea"/>
                <a:cs typeface="+mn-cs"/>
              </a:rPr>
              <a:t>Oracle among</a:t>
            </a:r>
            <a:r>
              <a:rPr lang="en-US" sz="1200" kern="1200" baseline="0" dirty="0">
                <a:solidFill>
                  <a:schemeClr val="tx1"/>
                </a:solidFill>
                <a:effectLst/>
                <a:latin typeface="+mn-lt"/>
                <a:ea typeface="+mn-ea"/>
                <a:cs typeface="+mn-cs"/>
              </a:rPr>
              <a:t> many others</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33041739-B0B4-427D-9024-8A6A7F1D3690}" type="slidenum">
              <a:rPr lang="en-US" smtClean="0"/>
              <a:t>3</a:t>
            </a:fld>
            <a:endParaRPr lang="en-US"/>
          </a:p>
        </p:txBody>
      </p:sp>
    </p:spTree>
    <p:extLst>
      <p:ext uri="{BB962C8B-B14F-4D97-AF65-F5344CB8AC3E}">
        <p14:creationId xmlns:p14="http://schemas.microsoft.com/office/powerpoint/2010/main" val="9799939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200" b="1" dirty="0">
                <a:effectLst/>
                <a:latin typeface="Calibri" panose="020F0502020204030204" pitchFamily="34" charset="0"/>
                <a:ea typeface="Calibri" panose="020F0502020204030204" pitchFamily="34" charset="0"/>
                <a:cs typeface="Times New Roman" panose="02020603050405020304" pitchFamily="18" charset="0"/>
              </a:rPr>
              <a:t>Starbucks corporation</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This is the world’s largest American Multi-national chain of coffee houses and roaster founded by Gordon </a:t>
            </a:r>
            <a:r>
              <a:rPr lang="en-US" sz="1200" dirty="0" err="1">
                <a:effectLst/>
                <a:latin typeface="Calibri" panose="020F0502020204030204" pitchFamily="34" charset="0"/>
                <a:ea typeface="Calibri" panose="020F0502020204030204" pitchFamily="34" charset="0"/>
                <a:cs typeface="Times New Roman" panose="02020603050405020304" pitchFamily="18" charset="0"/>
              </a:rPr>
              <a:t>Bowark</a:t>
            </a:r>
            <a:r>
              <a:rPr lang="en-US" sz="1200" dirty="0">
                <a:effectLst/>
                <a:latin typeface="Calibri" panose="020F0502020204030204" pitchFamily="34" charset="0"/>
                <a:ea typeface="Calibri" panose="020F0502020204030204" pitchFamily="34" charset="0"/>
                <a:cs typeface="Times New Roman" panose="02020603050405020304" pitchFamily="18" charset="0"/>
              </a:rPr>
              <a:t>, Jerry Baldwin, and </a:t>
            </a:r>
            <a:r>
              <a:rPr lang="en-US" sz="1200" dirty="0" err="1">
                <a:effectLst/>
                <a:latin typeface="Calibri" panose="020F0502020204030204" pitchFamily="34" charset="0"/>
                <a:ea typeface="Calibri" panose="020F0502020204030204" pitchFamily="34" charset="0"/>
                <a:cs typeface="Times New Roman" panose="02020603050405020304" pitchFamily="18" charset="0"/>
              </a:rPr>
              <a:t>Zav</a:t>
            </a:r>
            <a:r>
              <a:rPr lang="en-US" sz="1200" dirty="0">
                <a:effectLst/>
                <a:latin typeface="Calibri" panose="020F0502020204030204" pitchFamily="34" charset="0"/>
                <a:ea typeface="Calibri" panose="020F0502020204030204" pitchFamily="34" charset="0"/>
                <a:cs typeface="Times New Roman" panose="02020603050405020304" pitchFamily="18" charset="0"/>
              </a:rPr>
              <a:t> </a:t>
            </a:r>
            <a:r>
              <a:rPr lang="en-US" sz="1200" dirty="0" err="1">
                <a:effectLst/>
                <a:latin typeface="Calibri" panose="020F0502020204030204" pitchFamily="34" charset="0"/>
                <a:ea typeface="Calibri" panose="020F0502020204030204" pitchFamily="34" charset="0"/>
                <a:cs typeface="Times New Roman" panose="02020603050405020304" pitchFamily="18" charset="0"/>
              </a:rPr>
              <a:t>Siegl</a:t>
            </a:r>
            <a:r>
              <a:rPr lang="en-US" sz="1200" dirty="0">
                <a:effectLst/>
                <a:latin typeface="Calibri" panose="020F0502020204030204" pitchFamily="34" charset="0"/>
                <a:ea typeface="Calibri" panose="020F0502020204030204" pitchFamily="34" charset="0"/>
                <a:cs typeface="Times New Roman" panose="02020603050405020304" pitchFamily="18" charset="0"/>
              </a:rPr>
              <a:t>. The main headquarters is in Seattle Washington. The company contributes to about a 26.5billion USD in revenue. Starbucks has over 31,250 branches across the world with over 346,000 employees. The main products sold by Starbucks are handcrafted beverages like fresh-brewed coffee, hot and iced espresso beverages, ice coffee, cold brew, Frappuccino coffee, and non-coffee blended beverages. The most popular items are Vanilla Latte, iced white chocolate, pumpkin spiced latte, cinnamon roll Frappuccino Blended coffee, java chip Frappuccino, hot chocolate, green tea, and chai latte (Thompson et al 1999).</a:t>
            </a:r>
            <a:r>
              <a:rPr lang="en-US" sz="1200" baseline="0" dirty="0">
                <a:effectLst/>
                <a:latin typeface="Calibri" panose="020F0502020204030204" pitchFamily="34" charset="0"/>
                <a:ea typeface="Calibri" panose="020F0502020204030204" pitchFamily="34" charset="0"/>
                <a:cs typeface="Times New Roman" panose="02020603050405020304" pitchFamily="18" charset="0"/>
              </a:rPr>
              <a:t> The main world </a:t>
            </a:r>
            <a:r>
              <a:rPr lang="en-US" sz="1200" dirty="0">
                <a:effectLst/>
                <a:latin typeface="Calibri" panose="020F0502020204030204" pitchFamily="34" charset="0"/>
                <a:ea typeface="Calibri" panose="020F0502020204030204" pitchFamily="34" charset="0"/>
                <a:cs typeface="Times New Roman" panose="02020603050405020304" pitchFamily="18" charset="0"/>
              </a:rPr>
              <a:t>Competitors include</a:t>
            </a:r>
            <a:r>
              <a:rPr lang="en-US" sz="1200" baseline="0" dirty="0">
                <a:effectLst/>
                <a:latin typeface="Calibri" panose="020F0502020204030204" pitchFamily="34" charset="0"/>
                <a:ea typeface="Calibri" panose="020F0502020204030204" pitchFamily="34" charset="0"/>
                <a:cs typeface="Times New Roman" panose="02020603050405020304" pitchFamily="18" charset="0"/>
              </a:rPr>
              <a:t> </a:t>
            </a:r>
            <a:r>
              <a:rPr lang="en-US" sz="1200" dirty="0">
                <a:effectLst/>
                <a:latin typeface="Calibri" panose="020F0502020204030204" pitchFamily="34" charset="0"/>
                <a:ea typeface="Calibri" panose="020F0502020204030204" pitchFamily="34" charset="0"/>
                <a:cs typeface="Times New Roman" panose="02020603050405020304" pitchFamily="18" charset="0"/>
              </a:rPr>
              <a:t>Coffee Nero,</a:t>
            </a:r>
            <a:r>
              <a:rPr lang="en-US" sz="1200" baseline="0" dirty="0">
                <a:effectLst/>
                <a:latin typeface="Calibri" panose="020F0502020204030204" pitchFamily="34" charset="0"/>
                <a:ea typeface="Calibri" panose="020F0502020204030204" pitchFamily="34" charset="0"/>
                <a:cs typeface="Times New Roman" panose="02020603050405020304" pitchFamily="18" charset="0"/>
              </a:rPr>
              <a:t> </a:t>
            </a:r>
            <a:r>
              <a:rPr lang="en-US" sz="1200" dirty="0">
                <a:effectLst/>
                <a:latin typeface="Calibri" panose="020F0502020204030204" pitchFamily="34" charset="0"/>
                <a:ea typeface="Calibri" panose="020F0502020204030204" pitchFamily="34" charset="0"/>
                <a:cs typeface="Times New Roman" panose="02020603050405020304" pitchFamily="18" charset="0"/>
              </a:rPr>
              <a:t>Costa coffee,</a:t>
            </a:r>
            <a:r>
              <a:rPr lang="en-US" sz="1200" baseline="0" dirty="0">
                <a:effectLst/>
                <a:latin typeface="Calibri" panose="020F0502020204030204" pitchFamily="34" charset="0"/>
                <a:ea typeface="Calibri" panose="020F0502020204030204" pitchFamily="34" charset="0"/>
                <a:cs typeface="Times New Roman" panose="02020603050405020304" pitchFamily="18" charset="0"/>
              </a:rPr>
              <a:t> </a:t>
            </a:r>
            <a:r>
              <a:rPr lang="en-US" sz="1200" dirty="0">
                <a:effectLst/>
                <a:latin typeface="Calibri" panose="020F0502020204030204" pitchFamily="34" charset="0"/>
                <a:ea typeface="Calibri" panose="020F0502020204030204" pitchFamily="34" charset="0"/>
                <a:cs typeface="Times New Roman" panose="02020603050405020304" pitchFamily="18" charset="0"/>
              </a:rPr>
              <a:t>Mc </a:t>
            </a:r>
            <a:r>
              <a:rPr lang="en-US" sz="1200" dirty="0" err="1">
                <a:effectLst/>
                <a:latin typeface="Calibri" panose="020F0502020204030204" pitchFamily="34" charset="0"/>
                <a:ea typeface="Calibri" panose="020F0502020204030204" pitchFamily="34" charset="0"/>
                <a:cs typeface="Times New Roman" panose="02020603050405020304" pitchFamily="18" charset="0"/>
              </a:rPr>
              <a:t>Donalds</a:t>
            </a:r>
            <a:r>
              <a:rPr lang="en-US" sz="1200" dirty="0">
                <a:effectLst/>
                <a:latin typeface="Calibri" panose="020F0502020204030204" pitchFamily="34" charset="0"/>
                <a:ea typeface="Calibri" panose="020F0502020204030204" pitchFamily="34" charset="0"/>
                <a:cs typeface="Times New Roman" panose="02020603050405020304" pitchFamily="18" charset="0"/>
              </a:rPr>
              <a:t> </a:t>
            </a:r>
            <a:r>
              <a:rPr lang="en-US" sz="1200" dirty="0" err="1">
                <a:effectLst/>
                <a:latin typeface="Calibri" panose="020F0502020204030204" pitchFamily="34" charset="0"/>
                <a:ea typeface="Calibri" panose="020F0502020204030204" pitchFamily="34" charset="0"/>
                <a:cs typeface="Times New Roman" panose="02020603050405020304" pitchFamily="18" charset="0"/>
              </a:rPr>
              <a:t>McCafe</a:t>
            </a:r>
            <a:r>
              <a:rPr lang="en-US" sz="1200" dirty="0">
                <a:effectLst/>
                <a:latin typeface="Calibri" panose="020F0502020204030204" pitchFamily="34" charset="0"/>
                <a:ea typeface="Calibri" panose="020F0502020204030204" pitchFamily="34" charset="0"/>
                <a:cs typeface="Times New Roman" panose="02020603050405020304" pitchFamily="18" charset="0"/>
              </a:rPr>
              <a:t>,</a:t>
            </a:r>
            <a:r>
              <a:rPr lang="en-US" sz="1200" baseline="0" dirty="0">
                <a:effectLst/>
                <a:latin typeface="Calibri" panose="020F0502020204030204" pitchFamily="34" charset="0"/>
                <a:ea typeface="Calibri" panose="020F0502020204030204" pitchFamily="34" charset="0"/>
                <a:cs typeface="Times New Roman" panose="02020603050405020304" pitchFamily="18" charset="0"/>
              </a:rPr>
              <a:t> </a:t>
            </a:r>
            <a:r>
              <a:rPr lang="en-US" sz="1200" dirty="0">
                <a:effectLst/>
                <a:latin typeface="Calibri" panose="020F0502020204030204" pitchFamily="34" charset="0"/>
                <a:ea typeface="Calibri" panose="020F0502020204030204" pitchFamily="34" charset="0"/>
                <a:cs typeface="Times New Roman" panose="02020603050405020304" pitchFamily="18" charset="0"/>
              </a:rPr>
              <a:t>Café </a:t>
            </a:r>
            <a:r>
              <a:rPr lang="en-US" sz="1200" dirty="0" err="1">
                <a:effectLst/>
                <a:latin typeface="Calibri" panose="020F0502020204030204" pitchFamily="34" charset="0"/>
                <a:ea typeface="Calibri" panose="020F0502020204030204" pitchFamily="34" charset="0"/>
                <a:cs typeface="Times New Roman" panose="02020603050405020304" pitchFamily="18" charset="0"/>
              </a:rPr>
              <a:t>Ritazza</a:t>
            </a:r>
            <a:r>
              <a:rPr lang="en-US" sz="1200" dirty="0">
                <a:effectLst/>
                <a:latin typeface="Calibri" panose="020F0502020204030204" pitchFamily="34" charset="0"/>
                <a:ea typeface="Calibri" panose="020F0502020204030204" pitchFamily="34" charset="0"/>
                <a:cs typeface="Times New Roman" panose="02020603050405020304" pitchFamily="18" charset="0"/>
              </a:rPr>
              <a:t>,</a:t>
            </a:r>
            <a:r>
              <a:rPr lang="en-US" sz="1200" baseline="0" dirty="0">
                <a:effectLst/>
                <a:latin typeface="Calibri" panose="020F0502020204030204" pitchFamily="34" charset="0"/>
                <a:ea typeface="Calibri" panose="020F0502020204030204" pitchFamily="34" charset="0"/>
                <a:cs typeface="Times New Roman" panose="02020603050405020304" pitchFamily="18" charset="0"/>
              </a:rPr>
              <a:t> </a:t>
            </a:r>
            <a:r>
              <a:rPr lang="en-US" sz="1200" dirty="0">
                <a:effectLst/>
                <a:latin typeface="Calibri" panose="020F0502020204030204" pitchFamily="34" charset="0"/>
                <a:ea typeface="Calibri" panose="020F0502020204030204" pitchFamily="34" charset="0"/>
                <a:cs typeface="Times New Roman" panose="02020603050405020304" pitchFamily="18" charset="0"/>
              </a:rPr>
              <a:t>Café Coffee Day,</a:t>
            </a:r>
            <a:r>
              <a:rPr lang="en-US" sz="1200" baseline="0" dirty="0">
                <a:effectLst/>
                <a:latin typeface="Calibri" panose="020F0502020204030204" pitchFamily="34" charset="0"/>
                <a:ea typeface="Calibri" panose="020F0502020204030204" pitchFamily="34" charset="0"/>
                <a:cs typeface="Times New Roman" panose="02020603050405020304" pitchFamily="18" charset="0"/>
              </a:rPr>
              <a:t> </a:t>
            </a:r>
            <a:r>
              <a:rPr lang="en-US" sz="1200" baseline="0" dirty="0" err="1">
                <a:effectLst/>
                <a:latin typeface="Calibri" panose="020F0502020204030204" pitchFamily="34" charset="0"/>
                <a:ea typeface="Calibri" panose="020F0502020204030204" pitchFamily="34" charset="0"/>
                <a:cs typeface="Times New Roman" panose="02020603050405020304" pitchFamily="18" charset="0"/>
              </a:rPr>
              <a:t>amd</a:t>
            </a:r>
            <a:r>
              <a:rPr lang="en-US" sz="1200" baseline="0" dirty="0">
                <a:effectLst/>
                <a:latin typeface="Calibri" panose="020F0502020204030204" pitchFamily="34" charset="0"/>
                <a:ea typeface="Calibri" panose="020F0502020204030204" pitchFamily="34" charset="0"/>
                <a:cs typeface="Times New Roman" panose="02020603050405020304" pitchFamily="18" charset="0"/>
              </a:rPr>
              <a:t> </a:t>
            </a:r>
            <a:r>
              <a:rPr lang="en-US" sz="1200" dirty="0">
                <a:effectLst/>
                <a:latin typeface="Calibri" panose="020F0502020204030204" pitchFamily="34" charset="0"/>
                <a:ea typeface="Calibri" panose="020F0502020204030204" pitchFamily="34" charset="0"/>
                <a:cs typeface="Times New Roman" panose="02020603050405020304" pitchFamily="18" charset="0"/>
              </a:rPr>
              <a:t>KFC among others</a:t>
            </a:r>
          </a:p>
          <a:p>
            <a:endParaRPr lang="en-US" dirty="0"/>
          </a:p>
        </p:txBody>
      </p:sp>
      <p:sp>
        <p:nvSpPr>
          <p:cNvPr id="4" name="Slide Number Placeholder 3"/>
          <p:cNvSpPr>
            <a:spLocks noGrp="1"/>
          </p:cNvSpPr>
          <p:nvPr>
            <p:ph type="sldNum" sz="quarter" idx="10"/>
          </p:nvPr>
        </p:nvSpPr>
        <p:spPr/>
        <p:txBody>
          <a:bodyPr/>
          <a:lstStyle/>
          <a:p>
            <a:fld id="{33041739-B0B4-427D-9024-8A6A7F1D3690}" type="slidenum">
              <a:rPr lang="en-US" smtClean="0"/>
              <a:t>4</a:t>
            </a:fld>
            <a:endParaRPr lang="en-US"/>
          </a:p>
        </p:txBody>
      </p:sp>
    </p:spTree>
    <p:extLst>
      <p:ext uri="{BB962C8B-B14F-4D97-AF65-F5344CB8AC3E}">
        <p14:creationId xmlns:p14="http://schemas.microsoft.com/office/powerpoint/2010/main" val="6153466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effectLst/>
                <a:latin typeface="Calibri" panose="020F0502020204030204" pitchFamily="34" charset="0"/>
                <a:ea typeface="Calibri" panose="020F0502020204030204" pitchFamily="34" charset="0"/>
                <a:cs typeface="Times New Roman" panose="02020603050405020304" pitchFamily="18" charset="0"/>
              </a:rPr>
              <a:t>Marketing strategies</a:t>
            </a:r>
            <a:r>
              <a:rPr lang="en-US" sz="1200" dirty="0">
                <a:effectLst/>
                <a:latin typeface="Calibri" panose="020F0502020204030204" pitchFamily="34" charset="0"/>
                <a:ea typeface="Calibri" panose="020F0502020204030204" pitchFamily="34" charset="0"/>
                <a:cs typeface="Times New Roman" panose="02020603050405020304" pitchFamily="18" charset="0"/>
              </a:rPr>
              <a:t> are business activities that identify and justify strategic solutions that add value to an organization in a way that is innovative, flexible, and responsive (Walker et al, 2006). They are different for different companies and products. The general marketing strategies include social networking and viral marketing, paid media advertising, internet marketing, email marketing, direct selling, point of purchase, and conversational marketing.</a:t>
            </a:r>
          </a:p>
          <a:p>
            <a:endParaRPr lang="en-US" dirty="0"/>
          </a:p>
        </p:txBody>
      </p:sp>
      <p:sp>
        <p:nvSpPr>
          <p:cNvPr id="4" name="Slide Number Placeholder 3"/>
          <p:cNvSpPr>
            <a:spLocks noGrp="1"/>
          </p:cNvSpPr>
          <p:nvPr>
            <p:ph type="sldNum" sz="quarter" idx="10"/>
          </p:nvPr>
        </p:nvSpPr>
        <p:spPr/>
        <p:txBody>
          <a:bodyPr/>
          <a:lstStyle/>
          <a:p>
            <a:fld id="{33041739-B0B4-427D-9024-8A6A7F1D3690}" type="slidenum">
              <a:rPr lang="en-US" smtClean="0"/>
              <a:t>5</a:t>
            </a:fld>
            <a:endParaRPr lang="en-US"/>
          </a:p>
        </p:txBody>
      </p:sp>
    </p:spTree>
    <p:extLst>
      <p:ext uri="{BB962C8B-B14F-4D97-AF65-F5344CB8AC3E}">
        <p14:creationId xmlns:p14="http://schemas.microsoft.com/office/powerpoint/2010/main" val="2442302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effectLst/>
                <a:latin typeface="Calibri" panose="020F0502020204030204" pitchFamily="34" charset="0"/>
                <a:ea typeface="Calibri" panose="020F0502020204030204" pitchFamily="34" charset="0"/>
                <a:cs typeface="Times New Roman" panose="02020603050405020304" pitchFamily="18" charset="0"/>
              </a:rPr>
              <a:t>Pricing and market segmentation</a:t>
            </a:r>
            <a:r>
              <a:rPr lang="en-US" sz="1200" dirty="0">
                <a:effectLst/>
                <a:latin typeface="Calibri" panose="020F0502020204030204" pitchFamily="34" charset="0"/>
                <a:ea typeface="Calibri" panose="020F0502020204030204" pitchFamily="34" charset="0"/>
                <a:cs typeface="Times New Roman" panose="02020603050405020304" pitchFamily="18" charset="0"/>
              </a:rPr>
              <a:t>. Segmentation refers to the offering of a product that fits all markets and consumers. Price segmentation refers to the act of offering the same product for different prices to different groups while market segmentation is offering different products for different groups. According to (Anderson et al, 2014), segmentation provides a channel for organizations to sell products to loyal and consistent customers at a lower price and a bit higher to the non-loyal customer thereby improving sales and profit margins.</a:t>
            </a:r>
          </a:p>
          <a:p>
            <a:endParaRPr lang="en-US" dirty="0"/>
          </a:p>
        </p:txBody>
      </p:sp>
      <p:sp>
        <p:nvSpPr>
          <p:cNvPr id="4" name="Slide Number Placeholder 3"/>
          <p:cNvSpPr>
            <a:spLocks noGrp="1"/>
          </p:cNvSpPr>
          <p:nvPr>
            <p:ph type="sldNum" sz="quarter" idx="10"/>
          </p:nvPr>
        </p:nvSpPr>
        <p:spPr/>
        <p:txBody>
          <a:bodyPr/>
          <a:lstStyle/>
          <a:p>
            <a:fld id="{33041739-B0B4-427D-9024-8A6A7F1D3690}" type="slidenum">
              <a:rPr lang="en-US" smtClean="0"/>
              <a:t>6</a:t>
            </a:fld>
            <a:endParaRPr lang="en-US"/>
          </a:p>
        </p:txBody>
      </p:sp>
    </p:spTree>
    <p:extLst>
      <p:ext uri="{BB962C8B-B14F-4D97-AF65-F5344CB8AC3E}">
        <p14:creationId xmlns:p14="http://schemas.microsoft.com/office/powerpoint/2010/main" val="42635076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effectLst/>
                <a:latin typeface="Calibri" panose="020F0502020204030204" pitchFamily="34" charset="0"/>
                <a:ea typeface="Calibri" panose="020F0502020204030204" pitchFamily="34" charset="0"/>
                <a:cs typeface="Times New Roman" panose="02020603050405020304" pitchFamily="18" charset="0"/>
              </a:rPr>
              <a:t>Human resource strategies</a:t>
            </a:r>
            <a:r>
              <a:rPr lang="en-US" sz="1200" dirty="0">
                <a:effectLst/>
                <a:latin typeface="Calibri" panose="020F0502020204030204" pitchFamily="34" charset="0"/>
                <a:ea typeface="Calibri" panose="020F0502020204030204" pitchFamily="34" charset="0"/>
                <a:cs typeface="Times New Roman" panose="02020603050405020304" pitchFamily="18" charset="0"/>
              </a:rPr>
              <a:t> are plans for managing human capital in alignment with business activities. The strategy sets all the organizational directions for hiring, performance appraisal, development, compensation, and firing. They include the hiring of the right employees, retaining them, motivating than, appraising, and training employees among many others depending on the company.</a:t>
            </a:r>
          </a:p>
          <a:p>
            <a:endParaRPr lang="en-US" dirty="0"/>
          </a:p>
        </p:txBody>
      </p:sp>
      <p:sp>
        <p:nvSpPr>
          <p:cNvPr id="4" name="Slide Number Placeholder 3"/>
          <p:cNvSpPr>
            <a:spLocks noGrp="1"/>
          </p:cNvSpPr>
          <p:nvPr>
            <p:ph type="sldNum" sz="quarter" idx="10"/>
          </p:nvPr>
        </p:nvSpPr>
        <p:spPr/>
        <p:txBody>
          <a:bodyPr/>
          <a:lstStyle/>
          <a:p>
            <a:fld id="{33041739-B0B4-427D-9024-8A6A7F1D3690}" type="slidenum">
              <a:rPr lang="en-US" smtClean="0"/>
              <a:t>7</a:t>
            </a:fld>
            <a:endParaRPr lang="en-US"/>
          </a:p>
        </p:txBody>
      </p:sp>
    </p:spTree>
    <p:extLst>
      <p:ext uri="{BB962C8B-B14F-4D97-AF65-F5344CB8AC3E}">
        <p14:creationId xmlns:p14="http://schemas.microsoft.com/office/powerpoint/2010/main" val="19041191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effectLst/>
                <a:latin typeface="Calibri" panose="020F0502020204030204" pitchFamily="34" charset="0"/>
                <a:ea typeface="Calibri" panose="020F0502020204030204" pitchFamily="34" charset="0"/>
                <a:cs typeface="Times New Roman" panose="02020603050405020304" pitchFamily="18" charset="0"/>
              </a:rPr>
              <a:t>Competitive advantages</a:t>
            </a:r>
            <a:r>
              <a:rPr lang="en-US" sz="1200" dirty="0">
                <a:effectLst/>
                <a:latin typeface="Calibri" panose="020F0502020204030204" pitchFamily="34" charset="0"/>
                <a:ea typeface="Calibri" panose="020F0502020204030204" pitchFamily="34" charset="0"/>
                <a:cs typeface="Times New Roman" panose="02020603050405020304" pitchFamily="18" charset="0"/>
              </a:rPr>
              <a:t> are an attribute of an organization that allows it to outperform other competitors. Factors that make a company produce better goods, and cheaper than those of its rivals greatly depend on customer engagement, employee engagement, and company management engagement (Kumar et al, 2016).  These engagements depend on the type and nature of the industry or firm, employee empowerment, effects of strong service delivery.</a:t>
            </a:r>
          </a:p>
          <a:p>
            <a:endParaRPr lang="en-US" dirty="0"/>
          </a:p>
        </p:txBody>
      </p:sp>
      <p:sp>
        <p:nvSpPr>
          <p:cNvPr id="4" name="Slide Number Placeholder 3"/>
          <p:cNvSpPr>
            <a:spLocks noGrp="1"/>
          </p:cNvSpPr>
          <p:nvPr>
            <p:ph type="sldNum" sz="quarter" idx="10"/>
          </p:nvPr>
        </p:nvSpPr>
        <p:spPr/>
        <p:txBody>
          <a:bodyPr/>
          <a:lstStyle/>
          <a:p>
            <a:fld id="{33041739-B0B4-427D-9024-8A6A7F1D3690}" type="slidenum">
              <a:rPr lang="en-US" smtClean="0"/>
              <a:t>8</a:t>
            </a:fld>
            <a:endParaRPr lang="en-US"/>
          </a:p>
        </p:txBody>
      </p:sp>
    </p:spTree>
    <p:extLst>
      <p:ext uri="{BB962C8B-B14F-4D97-AF65-F5344CB8AC3E}">
        <p14:creationId xmlns:p14="http://schemas.microsoft.com/office/powerpoint/2010/main" val="240047380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8" name="Picture 7" descr="C2-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ctrTitle"/>
          </p:nvPr>
        </p:nvSpPr>
        <p:spPr>
          <a:xfrm>
            <a:off x="1371600" y="1803405"/>
            <a:ext cx="9448800" cy="1825096"/>
          </a:xfrm>
        </p:spPr>
        <p:txBody>
          <a:bodyPr anchor="b">
            <a:normAutofit/>
          </a:bodyPr>
          <a:lstStyle>
            <a:lvl1pPr algn="l">
              <a:defRPr sz="6000"/>
            </a:lvl1pPr>
          </a:lstStyle>
          <a:p>
            <a:r>
              <a:rPr lang="en-US"/>
              <a:t>Click to edit Master title style</a:t>
            </a:r>
            <a:endParaRPr lang="en-US" dirty="0"/>
          </a:p>
        </p:txBody>
      </p:sp>
      <p:sp>
        <p:nvSpPr>
          <p:cNvPr id="3" name="Subtitle 2"/>
          <p:cNvSpPr>
            <a:spLocks noGrp="1"/>
          </p:cNvSpPr>
          <p:nvPr>
            <p:ph type="subTitle" idx="1"/>
          </p:nvPr>
        </p:nvSpPr>
        <p:spPr>
          <a:xfrm>
            <a:off x="1371600" y="3632201"/>
            <a:ext cx="9448800" cy="685800"/>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7909561" y="4314328"/>
            <a:ext cx="2910840" cy="374642"/>
          </a:xfrm>
        </p:spPr>
        <p:txBody>
          <a:bodyPr/>
          <a:lstStyle/>
          <a:p>
            <a:fld id="{CF6D5B07-6293-490D-ACCC-55B9275843F7}" type="datetimeFigureOut">
              <a:rPr lang="en-US" smtClean="0"/>
              <a:t>10/20/2020</a:t>
            </a:fld>
            <a:endParaRPr lang="en-US"/>
          </a:p>
        </p:txBody>
      </p:sp>
      <p:sp>
        <p:nvSpPr>
          <p:cNvPr id="5" name="Footer Placeholder 4"/>
          <p:cNvSpPr>
            <a:spLocks noGrp="1"/>
          </p:cNvSpPr>
          <p:nvPr>
            <p:ph type="ftr" sz="quarter" idx="11"/>
          </p:nvPr>
        </p:nvSpPr>
        <p:spPr>
          <a:xfrm>
            <a:off x="1371600" y="4323845"/>
            <a:ext cx="6400800" cy="365125"/>
          </a:xfrm>
        </p:spPr>
        <p:txBody>
          <a:bodyPr/>
          <a:lstStyle/>
          <a:p>
            <a:endParaRPr lang="en-US"/>
          </a:p>
        </p:txBody>
      </p:sp>
      <p:sp>
        <p:nvSpPr>
          <p:cNvPr id="6" name="Slide Number Placeholder 5"/>
          <p:cNvSpPr>
            <a:spLocks noGrp="1"/>
          </p:cNvSpPr>
          <p:nvPr>
            <p:ph type="sldNum" sz="quarter" idx="12"/>
          </p:nvPr>
        </p:nvSpPr>
        <p:spPr>
          <a:xfrm>
            <a:off x="8077200" y="1430866"/>
            <a:ext cx="2743200" cy="365125"/>
          </a:xfrm>
        </p:spPr>
        <p:txBody>
          <a:bodyPr/>
          <a:lstStyle/>
          <a:p>
            <a:fld id="{1D850334-4766-4491-94D0-21E17C29636D}" type="slidenum">
              <a:rPr lang="en-US" smtClean="0"/>
              <a:t>‹#›</a:t>
            </a:fld>
            <a:endParaRPr lang="en-US"/>
          </a:p>
        </p:txBody>
      </p:sp>
    </p:spTree>
    <p:extLst>
      <p:ext uri="{BB962C8B-B14F-4D97-AF65-F5344CB8AC3E}">
        <p14:creationId xmlns:p14="http://schemas.microsoft.com/office/powerpoint/2010/main" val="3691653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F6D5B07-6293-490D-ACCC-55B9275843F7}" type="datetimeFigureOut">
              <a:rPr lang="en-US" smtClean="0"/>
              <a:t>10/20/2020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D850334-4766-4491-94D0-21E17C29636D}" type="slidenum">
              <a:rPr lang="en-US" smtClean="0"/>
              <a:t>‹#›</a:t>
            </a:fld>
            <a:endParaRPr lang="en-US"/>
          </a:p>
        </p:txBody>
      </p:sp>
    </p:spTree>
    <p:extLst>
      <p:ext uri="{BB962C8B-B14F-4D97-AF65-F5344CB8AC3E}">
        <p14:creationId xmlns:p14="http://schemas.microsoft.com/office/powerpoint/2010/main" val="20715279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pic>
        <p:nvPicPr>
          <p:cNvPr id="8" name="Picture 7" descr="C2-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3"/>
            <a:ext cx="10820399" cy="2801935"/>
          </a:xfrm>
        </p:spPr>
        <p:txBody>
          <a:bodyPr anchor="b">
            <a:normAutofit/>
          </a:bodyPr>
          <a:lstStyle>
            <a:lvl1pPr algn="r">
              <a:defRPr sz="4000"/>
            </a:lvl1pPr>
          </a:lstStyle>
          <a:p>
            <a:r>
              <a:rPr lang="en-US"/>
              <a:t>Click to edit Master title style</a:t>
            </a:r>
            <a:endParaRPr lang="en-US" dirty="0"/>
          </a:p>
        </p:txBody>
      </p:sp>
      <p:sp>
        <p:nvSpPr>
          <p:cNvPr id="3" name="Text Placeholder 2"/>
          <p:cNvSpPr>
            <a:spLocks noGrp="1"/>
          </p:cNvSpPr>
          <p:nvPr>
            <p:ph type="body" idx="1"/>
          </p:nvPr>
        </p:nvSpPr>
        <p:spPr>
          <a:xfrm>
            <a:off x="1024467" y="3641725"/>
            <a:ext cx="10490200" cy="955675"/>
          </a:xfrm>
        </p:spPr>
        <p:txBody>
          <a:bodyPr>
            <a:normAutofit/>
          </a:bodyPr>
          <a:lstStyle>
            <a:lvl1pPr marL="0" indent="0" algn="r">
              <a:buNone/>
              <a:defRPr sz="22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7814452" y="381000"/>
            <a:ext cx="2910840" cy="365125"/>
          </a:xfrm>
        </p:spPr>
        <p:txBody>
          <a:bodyPr/>
          <a:lstStyle>
            <a:lvl1pPr algn="r">
              <a:defRPr/>
            </a:lvl1pPr>
          </a:lstStyle>
          <a:p>
            <a:fld id="{CF6D5B07-6293-490D-ACCC-55B9275843F7}" type="datetimeFigureOut">
              <a:rPr lang="en-US" smtClean="0"/>
              <a:t>10/20/2020</a:t>
            </a:fld>
            <a:endParaRPr lang="en-US"/>
          </a:p>
        </p:txBody>
      </p:sp>
      <p:sp>
        <p:nvSpPr>
          <p:cNvPr id="5" name="Footer Placeholder 4"/>
          <p:cNvSpPr>
            <a:spLocks noGrp="1"/>
          </p:cNvSpPr>
          <p:nvPr>
            <p:ph type="ftr" sz="quarter" idx="11"/>
          </p:nvPr>
        </p:nvSpPr>
        <p:spPr>
          <a:xfrm>
            <a:off x="685800" y="381001"/>
            <a:ext cx="6991492" cy="364065"/>
          </a:xfrm>
        </p:spPr>
        <p:txBody>
          <a:bodyPr/>
          <a:lstStyle/>
          <a:p>
            <a:endParaRPr lang="en-US"/>
          </a:p>
        </p:txBody>
      </p:sp>
      <p:sp>
        <p:nvSpPr>
          <p:cNvPr id="6" name="Slide Number Placeholder 5"/>
          <p:cNvSpPr>
            <a:spLocks noGrp="1"/>
          </p:cNvSpPr>
          <p:nvPr>
            <p:ph type="sldNum" sz="quarter" idx="12"/>
          </p:nvPr>
        </p:nvSpPr>
        <p:spPr>
          <a:xfrm>
            <a:off x="10862452" y="381000"/>
            <a:ext cx="643748" cy="365125"/>
          </a:xfrm>
        </p:spPr>
        <p:txBody>
          <a:bodyPr/>
          <a:lstStyle/>
          <a:p>
            <a:fld id="{1D850334-4766-4491-94D0-21E17C29636D}" type="slidenum">
              <a:rPr lang="en-US" smtClean="0"/>
              <a:t>‹#›</a:t>
            </a:fld>
            <a:endParaRPr lang="en-US"/>
          </a:p>
        </p:txBody>
      </p:sp>
    </p:spTree>
    <p:extLst>
      <p:ext uri="{BB962C8B-B14F-4D97-AF65-F5344CB8AC3E}">
        <p14:creationId xmlns:p14="http://schemas.microsoft.com/office/powerpoint/2010/main" val="12919663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5800" y="2194559"/>
            <a:ext cx="5334000" cy="402412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2194559"/>
            <a:ext cx="5334000" cy="402412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F6D5B07-6293-490D-ACCC-55B9275843F7}" type="datetimeFigureOut">
              <a:rPr lang="en-US" smtClean="0"/>
              <a:t>10/20/2020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D850334-4766-4491-94D0-21E17C29636D}" type="slidenum">
              <a:rPr lang="en-US" smtClean="0"/>
              <a:t>‹#›</a:t>
            </a:fld>
            <a:endParaRPr lang="en-US"/>
          </a:p>
        </p:txBody>
      </p:sp>
    </p:spTree>
    <p:extLst>
      <p:ext uri="{BB962C8B-B14F-4D97-AF65-F5344CB8AC3E}">
        <p14:creationId xmlns:p14="http://schemas.microsoft.com/office/powerpoint/2010/main" val="21817821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895600" y="762000"/>
            <a:ext cx="8610600" cy="1295400"/>
          </a:xfrm>
        </p:spPr>
        <p:txBody>
          <a:bodyPr/>
          <a:lstStyle/>
          <a:p>
            <a:r>
              <a:rPr lang="en-US"/>
              <a:t>Click to edit Master title style</a:t>
            </a:r>
            <a:endParaRPr lang="en-US" dirty="0"/>
          </a:p>
        </p:txBody>
      </p:sp>
      <p:sp>
        <p:nvSpPr>
          <p:cNvPr id="3" name="Text Placeholder 2"/>
          <p:cNvSpPr>
            <a:spLocks noGrp="1"/>
          </p:cNvSpPr>
          <p:nvPr>
            <p:ph type="body" idx="1"/>
          </p:nvPr>
        </p:nvSpPr>
        <p:spPr>
          <a:xfrm>
            <a:off x="914409" y="2183802"/>
            <a:ext cx="5079991"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85800" y="3132666"/>
            <a:ext cx="5311775" cy="308601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00800" y="2183802"/>
            <a:ext cx="5105400"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3132666"/>
            <a:ext cx="5334000" cy="308601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F6D5B07-6293-490D-ACCC-55B9275843F7}" type="datetimeFigureOut">
              <a:rPr lang="en-US" smtClean="0"/>
              <a:t>10/20/2020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D850334-4766-4491-94D0-21E17C29636D}" type="slidenum">
              <a:rPr lang="en-US" smtClean="0"/>
              <a:t>‹#›</a:t>
            </a:fld>
            <a:endParaRPr lang="en-US"/>
          </a:p>
        </p:txBody>
      </p:sp>
    </p:spTree>
    <p:extLst>
      <p:ext uri="{BB962C8B-B14F-4D97-AF65-F5344CB8AC3E}">
        <p14:creationId xmlns:p14="http://schemas.microsoft.com/office/powerpoint/2010/main" val="6726206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F6D5B07-6293-490D-ACCC-55B9275843F7}" type="datetimeFigureOut">
              <a:rPr lang="en-US" smtClean="0"/>
              <a:t>10/20/2020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D850334-4766-4491-94D0-21E17C29636D}" type="slidenum">
              <a:rPr lang="en-US" smtClean="0"/>
              <a:t>‹#›</a:t>
            </a:fld>
            <a:endParaRPr lang="en-US"/>
          </a:p>
        </p:txBody>
      </p:sp>
    </p:spTree>
    <p:extLst>
      <p:ext uri="{BB962C8B-B14F-4D97-AF65-F5344CB8AC3E}">
        <p14:creationId xmlns:p14="http://schemas.microsoft.com/office/powerpoint/2010/main" val="34100120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F6D5B07-6293-490D-ACCC-55B9275843F7}" type="datetimeFigureOut">
              <a:rPr lang="en-US" smtClean="0"/>
              <a:t>10/20/2020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D850334-4766-4491-94D0-21E17C29636D}" type="slidenum">
              <a:rPr lang="en-US" smtClean="0"/>
              <a:t>‹#›</a:t>
            </a:fld>
            <a:endParaRPr lang="en-US"/>
          </a:p>
        </p:txBody>
      </p:sp>
    </p:spTree>
    <p:extLst>
      <p:ext uri="{BB962C8B-B14F-4D97-AF65-F5344CB8AC3E}">
        <p14:creationId xmlns:p14="http://schemas.microsoft.com/office/powerpoint/2010/main" val="20829276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4114800" cy="1600200"/>
          </a:xfrm>
        </p:spPr>
        <p:txBody>
          <a:bodyPr anchor="b"/>
          <a:lstStyle>
            <a:lvl1pPr algn="l">
              <a:defRPr sz="3200"/>
            </a:lvl1pPr>
          </a:lstStyle>
          <a:p>
            <a:r>
              <a:rPr lang="en-US"/>
              <a:t>Click to edit Master title style</a:t>
            </a:r>
            <a:endParaRPr lang="en-US" dirty="0"/>
          </a:p>
        </p:txBody>
      </p:sp>
      <p:sp>
        <p:nvSpPr>
          <p:cNvPr id="3" name="Content Placeholder 2"/>
          <p:cNvSpPr>
            <a:spLocks noGrp="1"/>
          </p:cNvSpPr>
          <p:nvPr>
            <p:ph idx="1"/>
          </p:nvPr>
        </p:nvSpPr>
        <p:spPr>
          <a:xfrm>
            <a:off x="4995582" y="746759"/>
            <a:ext cx="6510618" cy="5471925"/>
          </a:xfrm>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5800" y="3124199"/>
            <a:ext cx="411480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CF6D5B07-6293-490D-ACCC-55B9275843F7}" type="datetimeFigureOut">
              <a:rPr lang="en-US" smtClean="0"/>
              <a:t>10/20/2020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D850334-4766-4491-94D0-21E17C29636D}" type="slidenum">
              <a:rPr lang="en-US" smtClean="0"/>
              <a:t>‹#›</a:t>
            </a:fld>
            <a:endParaRPr lang="en-US"/>
          </a:p>
        </p:txBody>
      </p:sp>
    </p:spTree>
    <p:extLst>
      <p:ext uri="{BB962C8B-B14F-4D97-AF65-F5344CB8AC3E}">
        <p14:creationId xmlns:p14="http://schemas.microsoft.com/office/powerpoint/2010/main" val="38947773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6873240" cy="1600200"/>
          </a:xfrm>
        </p:spPr>
        <p:txBody>
          <a:bodyPr anchor="b"/>
          <a:lstStyle>
            <a:lvl1pPr algn="l">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861238" y="751241"/>
            <a:ext cx="3644962" cy="5467443"/>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5800" y="3124199"/>
            <a:ext cx="687324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CF6D5B07-6293-490D-ACCC-55B9275843F7}" type="datetimeFigureOut">
              <a:rPr lang="en-US" smtClean="0"/>
              <a:t>10/20/2020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D850334-4766-4491-94D0-21E17C29636D}" type="slidenum">
              <a:rPr lang="en-US" smtClean="0"/>
              <a:t>‹#›</a:t>
            </a:fld>
            <a:endParaRPr lang="en-US"/>
          </a:p>
        </p:txBody>
      </p:sp>
    </p:spTree>
    <p:extLst>
      <p:ext uri="{BB962C8B-B14F-4D97-AF65-F5344CB8AC3E}">
        <p14:creationId xmlns:p14="http://schemas.microsoft.com/office/powerpoint/2010/main" val="39196972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777" y="4697360"/>
            <a:ext cx="10822034" cy="819355"/>
          </a:xfrm>
        </p:spPr>
        <p:txBody>
          <a:bodyPr anchor="b"/>
          <a:lstStyle>
            <a:lvl1pPr algn="l">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681727" y="941439"/>
            <a:ext cx="10821840" cy="3478161"/>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5800" y="5516715"/>
            <a:ext cx="10820400" cy="701969"/>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CF6D5B07-6293-490D-ACCC-55B9275843F7}" type="datetimeFigureOut">
              <a:rPr lang="en-US" smtClean="0"/>
              <a:t>10/20/2020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D850334-4766-4491-94D0-21E17C29636D}" type="slidenum">
              <a:rPr lang="en-US" smtClean="0"/>
              <a:t>‹#›</a:t>
            </a:fld>
            <a:endParaRPr lang="en-US"/>
          </a:p>
        </p:txBody>
      </p:sp>
    </p:spTree>
    <p:extLst>
      <p:ext uri="{BB962C8B-B14F-4D97-AF65-F5344CB8AC3E}">
        <p14:creationId xmlns:p14="http://schemas.microsoft.com/office/powerpoint/2010/main" val="21846938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pic>
        <p:nvPicPr>
          <p:cNvPr id="9" name="Picture 8" descr="C2-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2"/>
            <a:ext cx="10820400" cy="2802467"/>
          </a:xfrm>
        </p:spPr>
        <p:txBody>
          <a:bodyPr anchor="ctr"/>
          <a:lstStyle>
            <a:lvl1pPr algn="l">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1024467" y="3649133"/>
            <a:ext cx="10130516" cy="99906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CF6D5B07-6293-490D-ACCC-55B9275843F7}" type="datetimeFigureOut">
              <a:rPr lang="en-US" smtClean="0"/>
              <a:t>10/20/2020</a:t>
            </a:fld>
            <a:endParaRPr lang="en-US"/>
          </a:p>
        </p:txBody>
      </p:sp>
      <p:sp>
        <p:nvSpPr>
          <p:cNvPr id="6" name="Footer Placeholder 5"/>
          <p:cNvSpPr>
            <a:spLocks noGrp="1"/>
          </p:cNvSpPr>
          <p:nvPr>
            <p:ph type="ftr" sz="quarter" idx="11"/>
          </p:nvPr>
        </p:nvSpPr>
        <p:spPr>
          <a:xfrm>
            <a:off x="685800" y="379941"/>
            <a:ext cx="6991492" cy="365125"/>
          </a:xfrm>
        </p:spPr>
        <p:txBody>
          <a:bodyPr/>
          <a:lstStyle/>
          <a:p>
            <a:endParaRPr lang="en-US"/>
          </a:p>
        </p:txBody>
      </p:sp>
      <p:sp>
        <p:nvSpPr>
          <p:cNvPr id="7" name="Slide Number Placeholder 6"/>
          <p:cNvSpPr>
            <a:spLocks noGrp="1"/>
          </p:cNvSpPr>
          <p:nvPr>
            <p:ph type="sldNum" sz="quarter" idx="12"/>
          </p:nvPr>
        </p:nvSpPr>
        <p:spPr>
          <a:xfrm>
            <a:off x="10862452" y="381000"/>
            <a:ext cx="643748" cy="365125"/>
          </a:xfrm>
        </p:spPr>
        <p:txBody>
          <a:bodyPr/>
          <a:lstStyle/>
          <a:p>
            <a:fld id="{1D850334-4766-4491-94D0-21E17C29636D}" type="slidenum">
              <a:rPr lang="en-US" smtClean="0"/>
              <a:t>‹#›</a:t>
            </a:fld>
            <a:endParaRPr lang="en-US"/>
          </a:p>
        </p:txBody>
      </p:sp>
    </p:spTree>
    <p:extLst>
      <p:ext uri="{BB962C8B-B14F-4D97-AF65-F5344CB8AC3E}">
        <p14:creationId xmlns:p14="http://schemas.microsoft.com/office/powerpoint/2010/main" val="106143651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pic>
        <p:nvPicPr>
          <p:cNvPr id="11" name="Picture 10" descr="C2-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67" y="753533"/>
            <a:ext cx="10151533" cy="2604495"/>
          </a:xfrm>
        </p:spPr>
        <p:txBody>
          <a:bodyPr anchor="ctr"/>
          <a:lstStyle>
            <a:lvl1pPr algn="l">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303865" y="3365556"/>
            <a:ext cx="9592736" cy="444443"/>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4" name="Text Placeholder 3"/>
          <p:cNvSpPr>
            <a:spLocks noGrp="1"/>
          </p:cNvSpPr>
          <p:nvPr>
            <p:ph type="body" sz="half" idx="2"/>
          </p:nvPr>
        </p:nvSpPr>
        <p:spPr>
          <a:xfrm>
            <a:off x="1024467" y="3959862"/>
            <a:ext cx="10151533" cy="679871"/>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CF6D5B07-6293-490D-ACCC-55B9275843F7}" type="datetimeFigureOut">
              <a:rPr lang="en-US" smtClean="0"/>
              <a:t>10/20/2020</a:t>
            </a:fld>
            <a:endParaRPr lang="en-US"/>
          </a:p>
        </p:txBody>
      </p:sp>
      <p:sp>
        <p:nvSpPr>
          <p:cNvPr id="6" name="Footer Placeholder 5"/>
          <p:cNvSpPr>
            <a:spLocks noGrp="1"/>
          </p:cNvSpPr>
          <p:nvPr>
            <p:ph type="ftr" sz="quarter" idx="11"/>
          </p:nvPr>
        </p:nvSpPr>
        <p:spPr>
          <a:xfrm>
            <a:off x="685800" y="379941"/>
            <a:ext cx="6991492" cy="365125"/>
          </a:xfrm>
        </p:spPr>
        <p:txBody>
          <a:bodyPr/>
          <a:lstStyle/>
          <a:p>
            <a:endParaRPr lang="en-US"/>
          </a:p>
        </p:txBody>
      </p:sp>
      <p:sp>
        <p:nvSpPr>
          <p:cNvPr id="7" name="Slide Number Placeholder 6"/>
          <p:cNvSpPr>
            <a:spLocks noGrp="1"/>
          </p:cNvSpPr>
          <p:nvPr>
            <p:ph type="sldNum" sz="quarter" idx="12"/>
          </p:nvPr>
        </p:nvSpPr>
        <p:spPr>
          <a:xfrm>
            <a:off x="10862452" y="381000"/>
            <a:ext cx="643748" cy="365125"/>
          </a:xfrm>
        </p:spPr>
        <p:txBody>
          <a:bodyPr/>
          <a:lstStyle/>
          <a:p>
            <a:fld id="{1D850334-4766-4491-94D0-21E17C29636D}" type="slidenum">
              <a:rPr lang="en-US" smtClean="0"/>
              <a:t>‹#›</a:t>
            </a:fld>
            <a:endParaRPr lang="en-US"/>
          </a:p>
        </p:txBody>
      </p:sp>
      <p:sp>
        <p:nvSpPr>
          <p:cNvPr id="9" name="TextBox 8"/>
          <p:cNvSpPr txBox="1"/>
          <p:nvPr/>
        </p:nvSpPr>
        <p:spPr>
          <a:xfrm>
            <a:off x="476250" y="93345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0" name="TextBox 9"/>
          <p:cNvSpPr txBox="1"/>
          <p:nvPr/>
        </p:nvSpPr>
        <p:spPr>
          <a:xfrm>
            <a:off x="10984230" y="270129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107249777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pic>
        <p:nvPicPr>
          <p:cNvPr id="8" name="Picture 7" descr="C2-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95" y="1124701"/>
            <a:ext cx="10146186" cy="2511835"/>
          </a:xfrm>
        </p:spPr>
        <p:txBody>
          <a:bodyPr anchor="b"/>
          <a:lstStyle>
            <a:lvl1pPr algn="l">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1024467" y="3648315"/>
            <a:ext cx="10144654" cy="99988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7814452" y="378883"/>
            <a:ext cx="2910840" cy="365125"/>
          </a:xfrm>
        </p:spPr>
        <p:txBody>
          <a:bodyPr/>
          <a:lstStyle>
            <a:lvl1pPr algn="r">
              <a:defRPr/>
            </a:lvl1pPr>
          </a:lstStyle>
          <a:p>
            <a:fld id="{CF6D5B07-6293-490D-ACCC-55B9275843F7}" type="datetimeFigureOut">
              <a:rPr lang="en-US" smtClean="0"/>
              <a:t>10/20/2020</a:t>
            </a:fld>
            <a:endParaRPr lang="en-US"/>
          </a:p>
        </p:txBody>
      </p:sp>
      <p:sp>
        <p:nvSpPr>
          <p:cNvPr id="6" name="Footer Placeholder 5"/>
          <p:cNvSpPr>
            <a:spLocks noGrp="1"/>
          </p:cNvSpPr>
          <p:nvPr>
            <p:ph type="ftr" sz="quarter" idx="11"/>
          </p:nvPr>
        </p:nvSpPr>
        <p:spPr>
          <a:xfrm>
            <a:off x="685800" y="378883"/>
            <a:ext cx="6991492" cy="365125"/>
          </a:xfrm>
        </p:spPr>
        <p:txBody>
          <a:bodyPr/>
          <a:lstStyle/>
          <a:p>
            <a:endParaRPr lang="en-US"/>
          </a:p>
        </p:txBody>
      </p:sp>
      <p:sp>
        <p:nvSpPr>
          <p:cNvPr id="7" name="Slide Number Placeholder 6"/>
          <p:cNvSpPr>
            <a:spLocks noGrp="1"/>
          </p:cNvSpPr>
          <p:nvPr>
            <p:ph type="sldNum" sz="quarter" idx="12"/>
          </p:nvPr>
        </p:nvSpPr>
        <p:spPr>
          <a:xfrm>
            <a:off x="10862452" y="381000"/>
            <a:ext cx="643748" cy="365125"/>
          </a:xfrm>
        </p:spPr>
        <p:txBody>
          <a:bodyPr/>
          <a:lstStyle/>
          <a:p>
            <a:fld id="{1D850334-4766-4491-94D0-21E17C29636D}" type="slidenum">
              <a:rPr lang="en-US" smtClean="0"/>
              <a:t>‹#›</a:t>
            </a:fld>
            <a:endParaRPr lang="en-US"/>
          </a:p>
        </p:txBody>
      </p:sp>
    </p:spTree>
    <p:extLst>
      <p:ext uri="{BB962C8B-B14F-4D97-AF65-F5344CB8AC3E}">
        <p14:creationId xmlns:p14="http://schemas.microsoft.com/office/powerpoint/2010/main" val="198647007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2895600" y="761999"/>
            <a:ext cx="8610599" cy="1303867"/>
          </a:xfrm>
        </p:spPr>
        <p:txBody>
          <a:bodyPr/>
          <a:lstStyle/>
          <a:p>
            <a:r>
              <a:rPr lang="en-US"/>
              <a:t>Click to edit Master title style</a:t>
            </a:r>
            <a:endParaRPr lang="en-US" dirty="0"/>
          </a:p>
        </p:txBody>
      </p:sp>
      <p:sp>
        <p:nvSpPr>
          <p:cNvPr id="7" name="Text Placeholder 2"/>
          <p:cNvSpPr>
            <a:spLocks noGrp="1"/>
          </p:cNvSpPr>
          <p:nvPr>
            <p:ph type="body" idx="1"/>
          </p:nvPr>
        </p:nvSpPr>
        <p:spPr>
          <a:xfrm>
            <a:off x="685800" y="2202080"/>
            <a:ext cx="3456432" cy="617320"/>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8" name="Text Placeholder 3"/>
          <p:cNvSpPr>
            <a:spLocks noGrp="1"/>
          </p:cNvSpPr>
          <p:nvPr>
            <p:ph type="body" sz="half" idx="15"/>
          </p:nvPr>
        </p:nvSpPr>
        <p:spPr>
          <a:xfrm>
            <a:off x="685799"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9" name="Text Placeholder 4"/>
          <p:cNvSpPr>
            <a:spLocks noGrp="1"/>
          </p:cNvSpPr>
          <p:nvPr>
            <p:ph type="body" sz="quarter" idx="3"/>
          </p:nvPr>
        </p:nvSpPr>
        <p:spPr>
          <a:xfrm>
            <a:off x="4368800" y="2201333"/>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0" name="Text Placeholder 3"/>
          <p:cNvSpPr>
            <a:spLocks noGrp="1"/>
          </p:cNvSpPr>
          <p:nvPr>
            <p:ph type="body" sz="half" idx="16"/>
          </p:nvPr>
        </p:nvSpPr>
        <p:spPr>
          <a:xfrm>
            <a:off x="4366858" y="2904067"/>
            <a:ext cx="3456432" cy="331461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1" name="Text Placeholder 4"/>
          <p:cNvSpPr>
            <a:spLocks noGrp="1"/>
          </p:cNvSpPr>
          <p:nvPr>
            <p:ph type="body" sz="quarter" idx="13"/>
          </p:nvPr>
        </p:nvSpPr>
        <p:spPr>
          <a:xfrm>
            <a:off x="8051800" y="2192866"/>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2" name="Text Placeholder 3"/>
          <p:cNvSpPr>
            <a:spLocks noGrp="1"/>
          </p:cNvSpPr>
          <p:nvPr>
            <p:ph type="body" sz="half" idx="17"/>
          </p:nvPr>
        </p:nvSpPr>
        <p:spPr>
          <a:xfrm>
            <a:off x="8051801"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CF6D5B07-6293-490D-ACCC-55B9275843F7}" type="datetimeFigureOut">
              <a:rPr lang="en-US" smtClean="0"/>
              <a:t>10/20/2020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D850334-4766-4491-94D0-21E17C29636D}" type="slidenum">
              <a:rPr lang="en-US" smtClean="0"/>
              <a:t>‹#›</a:t>
            </a:fld>
            <a:endParaRPr lang="en-US"/>
          </a:p>
        </p:txBody>
      </p:sp>
    </p:spTree>
    <p:extLst>
      <p:ext uri="{BB962C8B-B14F-4D97-AF65-F5344CB8AC3E}">
        <p14:creationId xmlns:p14="http://schemas.microsoft.com/office/powerpoint/2010/main" val="202819326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2895600" y="762000"/>
            <a:ext cx="8610599" cy="129540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688618" y="4191000"/>
            <a:ext cx="3451582"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Picture Placeholder 2"/>
          <p:cNvSpPr>
            <a:spLocks noGrp="1" noChangeAspect="1"/>
          </p:cNvSpPr>
          <p:nvPr>
            <p:ph type="pic" idx="15"/>
          </p:nvPr>
        </p:nvSpPr>
        <p:spPr>
          <a:xfrm>
            <a:off x="688618" y="2362200"/>
            <a:ext cx="3451582"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688618" y="4873764"/>
            <a:ext cx="3451582"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2" name="Text Placeholder 4"/>
          <p:cNvSpPr>
            <a:spLocks noGrp="1"/>
          </p:cNvSpPr>
          <p:nvPr>
            <p:ph type="body" sz="quarter" idx="3"/>
          </p:nvPr>
        </p:nvSpPr>
        <p:spPr>
          <a:xfrm>
            <a:off x="4374263" y="4191000"/>
            <a:ext cx="3448935"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3" name="Picture Placeholder 2"/>
          <p:cNvSpPr>
            <a:spLocks noGrp="1" noChangeAspect="1"/>
          </p:cNvSpPr>
          <p:nvPr>
            <p:ph type="pic" idx="21"/>
          </p:nvPr>
        </p:nvSpPr>
        <p:spPr>
          <a:xfrm>
            <a:off x="4374263" y="2362200"/>
            <a:ext cx="3448936"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374264" y="4873763"/>
            <a:ext cx="344893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5" name="Text Placeholder 4"/>
          <p:cNvSpPr>
            <a:spLocks noGrp="1"/>
          </p:cNvSpPr>
          <p:nvPr>
            <p:ph type="body" sz="quarter" idx="13"/>
          </p:nvPr>
        </p:nvSpPr>
        <p:spPr>
          <a:xfrm>
            <a:off x="8049731" y="4191000"/>
            <a:ext cx="3456469"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6" name="Picture Placeholder 2"/>
          <p:cNvSpPr>
            <a:spLocks noGrp="1" noChangeAspect="1"/>
          </p:cNvSpPr>
          <p:nvPr>
            <p:ph type="pic" idx="22"/>
          </p:nvPr>
        </p:nvSpPr>
        <p:spPr>
          <a:xfrm>
            <a:off x="8049855" y="2362200"/>
            <a:ext cx="3447878"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8049731" y="4873761"/>
            <a:ext cx="345244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CF6D5B07-6293-490D-ACCC-55B9275843F7}" type="datetimeFigureOut">
              <a:rPr lang="en-US" smtClean="0"/>
              <a:t>10/20/2020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D850334-4766-4491-94D0-21E17C29636D}" type="slidenum">
              <a:rPr lang="en-US" smtClean="0"/>
              <a:t>‹#›</a:t>
            </a:fld>
            <a:endParaRPr lang="en-US"/>
          </a:p>
        </p:txBody>
      </p:sp>
    </p:spTree>
    <p:extLst>
      <p:ext uri="{BB962C8B-B14F-4D97-AF65-F5344CB8AC3E}">
        <p14:creationId xmlns:p14="http://schemas.microsoft.com/office/powerpoint/2010/main" val="1502206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685800" y="2194559"/>
            <a:ext cx="10820400" cy="40241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F6D5B07-6293-490D-ACCC-55B9275843F7}" type="datetimeFigureOut">
              <a:rPr lang="en-US" smtClean="0"/>
              <a:t>10/20/2020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D850334-4766-4491-94D0-21E17C29636D}" type="slidenum">
              <a:rPr lang="en-US" smtClean="0"/>
              <a:t>‹#›</a:t>
            </a:fld>
            <a:endParaRPr lang="en-US"/>
          </a:p>
        </p:txBody>
      </p:sp>
    </p:spTree>
    <p:extLst>
      <p:ext uri="{BB962C8B-B14F-4D97-AF65-F5344CB8AC3E}">
        <p14:creationId xmlns:p14="http://schemas.microsoft.com/office/powerpoint/2010/main" val="192110572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pic>
        <p:nvPicPr>
          <p:cNvPr id="9" name="Picture 8" descr="C2-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Vertical Title 1"/>
          <p:cNvSpPr>
            <a:spLocks noGrp="1"/>
          </p:cNvSpPr>
          <p:nvPr>
            <p:ph type="title" orient="vert"/>
          </p:nvPr>
        </p:nvSpPr>
        <p:spPr>
          <a:xfrm>
            <a:off x="9448800" y="745066"/>
            <a:ext cx="2057400" cy="3903133"/>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024466" y="745067"/>
            <a:ext cx="8204201" cy="3903133"/>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7814452" y="379941"/>
            <a:ext cx="2910840" cy="365125"/>
          </a:xfrm>
        </p:spPr>
        <p:txBody>
          <a:bodyPr/>
          <a:lstStyle>
            <a:lvl1pPr algn="r">
              <a:defRPr/>
            </a:lvl1pPr>
          </a:lstStyle>
          <a:p>
            <a:fld id="{CF6D5B07-6293-490D-ACCC-55B9275843F7}" type="datetimeFigureOut">
              <a:rPr lang="en-US" smtClean="0"/>
              <a:t>10/20/2020</a:t>
            </a:fld>
            <a:endParaRPr lang="en-US"/>
          </a:p>
        </p:txBody>
      </p:sp>
      <p:sp>
        <p:nvSpPr>
          <p:cNvPr id="5" name="Footer Placeholder 4"/>
          <p:cNvSpPr>
            <a:spLocks noGrp="1"/>
          </p:cNvSpPr>
          <p:nvPr>
            <p:ph type="ftr" sz="quarter" idx="11"/>
          </p:nvPr>
        </p:nvSpPr>
        <p:spPr>
          <a:xfrm>
            <a:off x="685800" y="381000"/>
            <a:ext cx="6991492" cy="365125"/>
          </a:xfrm>
        </p:spPr>
        <p:txBody>
          <a:bodyPr/>
          <a:lstStyle/>
          <a:p>
            <a:endParaRPr lang="en-US"/>
          </a:p>
        </p:txBody>
      </p:sp>
      <p:sp>
        <p:nvSpPr>
          <p:cNvPr id="6" name="Slide Number Placeholder 5"/>
          <p:cNvSpPr>
            <a:spLocks noGrp="1"/>
          </p:cNvSpPr>
          <p:nvPr>
            <p:ph type="sldNum" sz="quarter" idx="12"/>
          </p:nvPr>
        </p:nvSpPr>
        <p:spPr>
          <a:xfrm>
            <a:off x="10862452" y="381000"/>
            <a:ext cx="643748" cy="365125"/>
          </a:xfrm>
        </p:spPr>
        <p:txBody>
          <a:bodyPr/>
          <a:lstStyle/>
          <a:p>
            <a:fld id="{1D850334-4766-4491-94D0-21E17C29636D}" type="slidenum">
              <a:rPr lang="en-US" smtClean="0"/>
              <a:t>‹#›</a:t>
            </a:fld>
            <a:endParaRPr lang="en-US"/>
          </a:p>
        </p:txBody>
      </p:sp>
    </p:spTree>
    <p:extLst>
      <p:ext uri="{BB962C8B-B14F-4D97-AF65-F5344CB8AC3E}">
        <p14:creationId xmlns:p14="http://schemas.microsoft.com/office/powerpoint/2010/main" val="36751484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descr="C2-HD-TOP.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sp>
        <p:nvSpPr>
          <p:cNvPr id="2" name="Title Placeholder 1"/>
          <p:cNvSpPr>
            <a:spLocks noGrp="1"/>
          </p:cNvSpPr>
          <p:nvPr>
            <p:ph type="title"/>
          </p:nvPr>
        </p:nvSpPr>
        <p:spPr>
          <a:xfrm>
            <a:off x="2895600" y="764373"/>
            <a:ext cx="8610600" cy="129302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800" y="2194560"/>
            <a:ext cx="10820400" cy="4024125"/>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595360" y="6356350"/>
            <a:ext cx="291084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CF6D5B07-6293-490D-ACCC-55B9275843F7}" type="datetimeFigureOut">
              <a:rPr lang="en-US" smtClean="0"/>
              <a:t>10/20/2020</a:t>
            </a:fld>
            <a:endParaRPr lang="en-US"/>
          </a:p>
        </p:txBody>
      </p:sp>
      <p:sp>
        <p:nvSpPr>
          <p:cNvPr id="5" name="Footer Placeholder 4"/>
          <p:cNvSpPr>
            <a:spLocks noGrp="1"/>
          </p:cNvSpPr>
          <p:nvPr>
            <p:ph type="ftr" sz="quarter" idx="3"/>
          </p:nvPr>
        </p:nvSpPr>
        <p:spPr>
          <a:xfrm>
            <a:off x="685800" y="6355845"/>
            <a:ext cx="777240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63000" y="381000"/>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1D850334-4766-4491-94D0-21E17C29636D}" type="slidenum">
              <a:rPr lang="en-US" smtClean="0"/>
              <a:t>‹#›</a:t>
            </a:fld>
            <a:endParaRPr lang="en-US"/>
          </a:p>
        </p:txBody>
      </p:sp>
    </p:spTree>
    <p:extLst>
      <p:ext uri="{BB962C8B-B14F-4D97-AF65-F5344CB8AC3E}">
        <p14:creationId xmlns:p14="http://schemas.microsoft.com/office/powerpoint/2010/main" val="477569433"/>
      </p:ext>
    </p:extLst>
  </p:cSld>
  <p:clrMap bg1="lt1" tx1="dk1" bg2="lt2" tx2="dk2" accent1="accent1" accent2="accent2" accent3="accent3" accent4="accent4" accent5="accent5" accent6="accent6" hlink="hlink" folHlink="folHlink"/>
  <p:sldLayoutIdLst>
    <p:sldLayoutId id="2147483779" r:id="rId1"/>
    <p:sldLayoutId id="2147483780" r:id="rId2"/>
    <p:sldLayoutId id="2147483781" r:id="rId3"/>
    <p:sldLayoutId id="2147483782" r:id="rId4"/>
    <p:sldLayoutId id="2147483783" r:id="rId5"/>
    <p:sldLayoutId id="2147483784" r:id="rId6"/>
    <p:sldLayoutId id="2147483785" r:id="rId7"/>
    <p:sldLayoutId id="2147483786" r:id="rId8"/>
    <p:sldLayoutId id="2147483787" r:id="rId9"/>
    <p:sldLayoutId id="2147483788" r:id="rId10"/>
    <p:sldLayoutId id="2147483789" r:id="rId11"/>
    <p:sldLayoutId id="2147483790" r:id="rId12"/>
    <p:sldLayoutId id="2147483791" r:id="rId13"/>
    <p:sldLayoutId id="2147483792" r:id="rId14"/>
    <p:sldLayoutId id="2147483793" r:id="rId15"/>
    <p:sldLayoutId id="2147483794" r:id="rId16"/>
    <p:sldLayoutId id="2147483795" r:id="rId17"/>
  </p:sldLayoutIdLst>
  <p:txStyles>
    <p:title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71600" y="928254"/>
            <a:ext cx="9448800" cy="1300937"/>
          </a:xfrm>
        </p:spPr>
        <p:txBody>
          <a:bodyPr/>
          <a:lstStyle/>
          <a:p>
            <a:r>
              <a:rPr lang="en-US" dirty="0">
                <a:solidFill>
                  <a:srgbClr val="002060"/>
                </a:solidFill>
                <a:latin typeface="Times New Roman" panose="02020603050405020304" pitchFamily="18" charset="0"/>
                <a:cs typeface="Times New Roman" panose="02020603050405020304" pitchFamily="18" charset="0"/>
              </a:rPr>
              <a:t>Comparison analysis</a:t>
            </a:r>
          </a:p>
        </p:txBody>
      </p:sp>
      <p:sp>
        <p:nvSpPr>
          <p:cNvPr id="3" name="Subtitle 2"/>
          <p:cNvSpPr>
            <a:spLocks noGrp="1"/>
          </p:cNvSpPr>
          <p:nvPr>
            <p:ph type="subTitle" idx="1"/>
          </p:nvPr>
        </p:nvSpPr>
        <p:spPr>
          <a:xfrm>
            <a:off x="1371600" y="2438400"/>
            <a:ext cx="9448800" cy="3754582"/>
          </a:xfrm>
        </p:spPr>
        <p:txBody>
          <a:bodyPr>
            <a:normAutofit/>
          </a:bodyPr>
          <a:lstStyle/>
          <a:p>
            <a:pPr algn="ctr"/>
            <a:r>
              <a:rPr lang="en-US" sz="3200" b="1" dirty="0">
                <a:solidFill>
                  <a:srgbClr val="FF0000"/>
                </a:solidFill>
                <a:latin typeface="Times New Roman" panose="02020603050405020304" pitchFamily="18" charset="0"/>
                <a:cs typeface="Times New Roman" panose="02020603050405020304" pitchFamily="18" charset="0"/>
              </a:rPr>
              <a:t>Microsoft Corporation and Starbucks Corporation</a:t>
            </a:r>
          </a:p>
          <a:p>
            <a:endParaRPr lang="en-US" sz="2800" b="1" dirty="0">
              <a:latin typeface="Times New Roman" panose="02020603050405020304" pitchFamily="18" charset="0"/>
              <a:cs typeface="Times New Roman" panose="02020603050405020304" pitchFamily="18" charset="0"/>
            </a:endParaRPr>
          </a:p>
          <a:p>
            <a:endParaRPr lang="en-US" sz="2800" b="1" dirty="0">
              <a:latin typeface="Times New Roman" panose="02020603050405020304" pitchFamily="18" charset="0"/>
              <a:cs typeface="Times New Roman" panose="02020603050405020304" pitchFamily="18" charset="0"/>
            </a:endParaRPr>
          </a:p>
          <a:p>
            <a:pPr algn="ctr"/>
            <a:r>
              <a:rPr lang="en-US" sz="3200" b="1" dirty="0">
                <a:latin typeface="Times New Roman" panose="02020603050405020304" pitchFamily="18" charset="0"/>
                <a:cs typeface="Times New Roman" panose="02020603050405020304" pitchFamily="18" charset="0"/>
              </a:rPr>
              <a:t>Student Name</a:t>
            </a:r>
          </a:p>
          <a:p>
            <a:pPr algn="ctr"/>
            <a:r>
              <a:rPr lang="en-US" sz="3200" b="1" dirty="0">
                <a:latin typeface="Times New Roman" panose="02020603050405020304" pitchFamily="18" charset="0"/>
                <a:cs typeface="Times New Roman" panose="02020603050405020304" pitchFamily="18" charset="0"/>
              </a:rPr>
              <a:t>Institution Affiliations</a:t>
            </a:r>
          </a:p>
          <a:p>
            <a:pPr algn="ctr"/>
            <a:r>
              <a:rPr lang="en-US" sz="3200" b="1" dirty="0">
                <a:latin typeface="Times New Roman" panose="02020603050405020304" pitchFamily="18" charset="0"/>
                <a:cs typeface="Times New Roman" panose="02020603050405020304" pitchFamily="18" charset="0"/>
              </a:rPr>
              <a:t>Date </a:t>
            </a:r>
          </a:p>
          <a:p>
            <a:endParaRPr lang="en-US" dirty="0"/>
          </a:p>
          <a:p>
            <a:endParaRPr lang="en-US" dirty="0"/>
          </a:p>
        </p:txBody>
      </p:sp>
    </p:spTree>
    <p:extLst>
      <p:ext uri="{BB962C8B-B14F-4D97-AF65-F5344CB8AC3E}">
        <p14:creationId xmlns:p14="http://schemas.microsoft.com/office/powerpoint/2010/main" val="11652950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400" dirty="0">
                <a:solidFill>
                  <a:srgbClr val="002060"/>
                </a:solidFill>
                <a:latin typeface="Times New Roman" panose="02020603050405020304" pitchFamily="18" charset="0"/>
                <a:cs typeface="Times New Roman" panose="02020603050405020304" pitchFamily="18" charset="0"/>
              </a:rPr>
              <a:t>introduction</a:t>
            </a:r>
          </a:p>
        </p:txBody>
      </p:sp>
      <p:sp>
        <p:nvSpPr>
          <p:cNvPr id="3" name="Content Placeholder 2"/>
          <p:cNvSpPr>
            <a:spLocks noGrp="1"/>
          </p:cNvSpPr>
          <p:nvPr>
            <p:ph idx="1"/>
          </p:nvPr>
        </p:nvSpPr>
        <p:spPr/>
        <p:txBody>
          <a:bodyPr>
            <a:normAutofit/>
          </a:bodyPr>
          <a:lstStyle/>
          <a:p>
            <a:pPr marL="0" indent="0">
              <a:buNone/>
            </a:pPr>
            <a:r>
              <a:rPr lang="en-US" sz="3200" b="1" dirty="0">
                <a:latin typeface="Times New Roman" panose="02020603050405020304" pitchFamily="18" charset="0"/>
                <a:ea typeface="Calibri" panose="020F0502020204030204" pitchFamily="34" charset="0"/>
                <a:cs typeface="Times New Roman" panose="02020603050405020304" pitchFamily="18" charset="0"/>
              </a:rPr>
              <a:t>Comparison analysis</a:t>
            </a:r>
            <a:r>
              <a:rPr lang="en-US" sz="3200" dirty="0">
                <a:latin typeface="Times New Roman" panose="02020603050405020304" pitchFamily="18" charset="0"/>
                <a:ea typeface="Calibri" panose="020F0502020204030204" pitchFamily="34" charset="0"/>
                <a:cs typeface="Times New Roman" panose="02020603050405020304" pitchFamily="18" charset="0"/>
              </a:rPr>
              <a:t> according to (Johansson, 2017)refers to the process of comparing and contrasting organizational structure in terms of ;</a:t>
            </a:r>
          </a:p>
          <a:p>
            <a:pPr algn="ctr"/>
            <a:r>
              <a:rPr lang="en-US" sz="3200" dirty="0">
                <a:latin typeface="Times New Roman" panose="02020603050405020304" pitchFamily="18" charset="0"/>
                <a:ea typeface="Calibri" panose="020F0502020204030204" pitchFamily="34" charset="0"/>
                <a:cs typeface="Times New Roman" panose="02020603050405020304" pitchFamily="18" charset="0"/>
              </a:rPr>
              <a:t>marketing strategies</a:t>
            </a:r>
          </a:p>
          <a:p>
            <a:pPr algn="ctr"/>
            <a:r>
              <a:rPr lang="en-US" sz="3200" dirty="0">
                <a:latin typeface="Times New Roman" panose="02020603050405020304" pitchFamily="18" charset="0"/>
                <a:ea typeface="Calibri" panose="020F0502020204030204" pitchFamily="34" charset="0"/>
                <a:cs typeface="Times New Roman" panose="02020603050405020304" pitchFamily="18" charset="0"/>
              </a:rPr>
              <a:t>human resource strategies</a:t>
            </a:r>
          </a:p>
          <a:p>
            <a:pPr algn="ctr"/>
            <a:r>
              <a:rPr lang="en-US" sz="3200" dirty="0">
                <a:latin typeface="Times New Roman" panose="02020603050405020304" pitchFamily="18" charset="0"/>
                <a:ea typeface="Calibri" panose="020F0502020204030204" pitchFamily="34" charset="0"/>
                <a:cs typeface="Times New Roman" panose="02020603050405020304" pitchFamily="18" charset="0"/>
              </a:rPr>
              <a:t>Pricing and market segmentation</a:t>
            </a:r>
          </a:p>
          <a:p>
            <a:pPr algn="ctr"/>
            <a:r>
              <a:rPr lang="en-US" sz="3200" dirty="0">
                <a:latin typeface="Times New Roman" panose="02020603050405020304" pitchFamily="18" charset="0"/>
                <a:cs typeface="Times New Roman" panose="02020603050405020304" pitchFamily="18" charset="0"/>
              </a:rPr>
              <a:t>Competitive advantages</a:t>
            </a:r>
          </a:p>
        </p:txBody>
      </p:sp>
    </p:spTree>
    <p:extLst>
      <p:ext uri="{BB962C8B-B14F-4D97-AF65-F5344CB8AC3E}">
        <p14:creationId xmlns:p14="http://schemas.microsoft.com/office/powerpoint/2010/main" val="1894459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002060"/>
                </a:solidFill>
                <a:latin typeface="Times New Roman" panose="02020603050405020304" pitchFamily="18" charset="0"/>
                <a:cs typeface="Times New Roman" panose="02020603050405020304" pitchFamily="18" charset="0"/>
              </a:rPr>
              <a:t>Microsoft Corporation</a:t>
            </a:r>
          </a:p>
        </p:txBody>
      </p:sp>
      <p:sp>
        <p:nvSpPr>
          <p:cNvPr id="3" name="Content Placeholder 2"/>
          <p:cNvSpPr>
            <a:spLocks noGrp="1"/>
          </p:cNvSpPr>
          <p:nvPr>
            <p:ph idx="1"/>
          </p:nvPr>
        </p:nvSpPr>
        <p:spPr>
          <a:xfrm>
            <a:off x="685800" y="2194560"/>
            <a:ext cx="10820400" cy="4358640"/>
          </a:xfrm>
        </p:spPr>
        <p:txBody>
          <a:bodyPr>
            <a:noAutofit/>
          </a:bodyPr>
          <a:lstStyle/>
          <a:p>
            <a:pPr marL="0" marR="0" indent="0">
              <a:lnSpc>
                <a:spcPct val="107000"/>
              </a:lnSpc>
              <a:spcBef>
                <a:spcPts val="0"/>
              </a:spcBef>
              <a:spcAft>
                <a:spcPts val="800"/>
              </a:spcAft>
              <a:buNone/>
            </a:pPr>
            <a:r>
              <a:rPr lang="en-US" sz="2400" dirty="0">
                <a:latin typeface="Times New Roman" panose="02020603050405020304" pitchFamily="18" charset="0"/>
                <a:ea typeface="Calibri" panose="020F0502020204030204" pitchFamily="34" charset="0"/>
                <a:cs typeface="Times New Roman" panose="02020603050405020304" pitchFamily="18" charset="0"/>
              </a:rPr>
              <a:t>Is a multi-billion worldwide American technology company with headquarters in Richmond Washington. The company develops, manufactures, licenses, and sells computer software, electronics, and personal computers. Microsoft contributes to about 143billion USD in revenue. The company has over 150 branches with over 163000 employees across the world (Redmond, 2009).</a:t>
            </a:r>
          </a:p>
          <a:p>
            <a:pPr marL="0" marR="0" indent="0" algn="ctr">
              <a:lnSpc>
                <a:spcPct val="107000"/>
              </a:lnSpc>
              <a:spcBef>
                <a:spcPts val="0"/>
              </a:spcBef>
              <a:spcAft>
                <a:spcPts val="800"/>
              </a:spcAft>
              <a:buNone/>
            </a:pPr>
            <a:r>
              <a:rPr lang="en-US" sz="2400" b="1" dirty="0">
                <a:latin typeface="Times New Roman" panose="02020603050405020304" pitchFamily="18" charset="0"/>
                <a:ea typeface="Calibri" panose="020F0502020204030204" pitchFamily="34" charset="0"/>
                <a:cs typeface="Times New Roman" panose="02020603050405020304" pitchFamily="18" charset="0"/>
              </a:rPr>
              <a:t>Competitors</a:t>
            </a:r>
          </a:p>
          <a:p>
            <a:pPr marL="342900" marR="0" lvl="0" indent="-342900" algn="ctr">
              <a:lnSpc>
                <a:spcPct val="107000"/>
              </a:lnSpc>
              <a:spcBef>
                <a:spcPts val="0"/>
              </a:spcBef>
              <a:spcAft>
                <a:spcPts val="0"/>
              </a:spcAft>
              <a:buFont typeface="Symbol" panose="05050102010706020507" pitchFamily="18" charset="2"/>
              <a:buChar char=""/>
            </a:pPr>
            <a:r>
              <a:rPr lang="en-US" sz="2400" dirty="0">
                <a:latin typeface="Times New Roman" panose="02020603050405020304" pitchFamily="18" charset="0"/>
                <a:ea typeface="Calibri" panose="020F0502020204030204" pitchFamily="34" charset="0"/>
                <a:cs typeface="Times New Roman" panose="02020603050405020304" pitchFamily="18" charset="0"/>
              </a:rPr>
              <a:t>Apple</a:t>
            </a:r>
          </a:p>
          <a:p>
            <a:pPr marL="342900" marR="0" lvl="0" indent="-342900" algn="ctr">
              <a:lnSpc>
                <a:spcPct val="107000"/>
              </a:lnSpc>
              <a:spcBef>
                <a:spcPts val="0"/>
              </a:spcBef>
              <a:spcAft>
                <a:spcPts val="0"/>
              </a:spcAft>
              <a:buFont typeface="Symbol" panose="05050102010706020507" pitchFamily="18" charset="2"/>
              <a:buChar char=""/>
            </a:pPr>
            <a:r>
              <a:rPr lang="en-US" sz="2400" dirty="0">
                <a:latin typeface="Times New Roman" panose="02020603050405020304" pitchFamily="18" charset="0"/>
                <a:ea typeface="Calibri" panose="020F0502020204030204" pitchFamily="34" charset="0"/>
                <a:cs typeface="Times New Roman" panose="02020603050405020304" pitchFamily="18" charset="0"/>
              </a:rPr>
              <a:t>Google</a:t>
            </a:r>
          </a:p>
          <a:p>
            <a:pPr marL="342900" marR="0" lvl="0" indent="-342900" algn="ctr">
              <a:lnSpc>
                <a:spcPct val="107000"/>
              </a:lnSpc>
              <a:spcBef>
                <a:spcPts val="0"/>
              </a:spcBef>
              <a:spcAft>
                <a:spcPts val="0"/>
              </a:spcAft>
              <a:buFont typeface="Symbol" panose="05050102010706020507" pitchFamily="18" charset="2"/>
              <a:buChar char=""/>
            </a:pPr>
            <a:r>
              <a:rPr lang="en-US" sz="2400" dirty="0">
                <a:latin typeface="Times New Roman" panose="02020603050405020304" pitchFamily="18" charset="0"/>
                <a:ea typeface="Calibri" panose="020F0502020204030204" pitchFamily="34" charset="0"/>
                <a:cs typeface="Times New Roman" panose="02020603050405020304" pitchFamily="18" charset="0"/>
              </a:rPr>
              <a:t>IBM</a:t>
            </a:r>
          </a:p>
          <a:p>
            <a:pPr marL="342900" marR="0" lvl="0" indent="-342900" algn="ctr">
              <a:lnSpc>
                <a:spcPct val="107000"/>
              </a:lnSpc>
              <a:spcBef>
                <a:spcPts val="0"/>
              </a:spcBef>
              <a:spcAft>
                <a:spcPts val="800"/>
              </a:spcAft>
              <a:buFont typeface="Symbol" panose="05050102010706020507" pitchFamily="18" charset="2"/>
              <a:buChar char=""/>
            </a:pPr>
            <a:r>
              <a:rPr lang="en-US" sz="2400" dirty="0">
                <a:latin typeface="Times New Roman" panose="02020603050405020304" pitchFamily="18" charset="0"/>
                <a:ea typeface="Calibri" panose="020F0502020204030204" pitchFamily="34" charset="0"/>
                <a:cs typeface="Times New Roman" panose="02020603050405020304" pitchFamily="18" charset="0"/>
              </a:rPr>
              <a:t>Oracle</a:t>
            </a:r>
          </a:p>
        </p:txBody>
      </p:sp>
      <p:pic>
        <p:nvPicPr>
          <p:cNvPr id="4" name="Picture 3"/>
          <p:cNvPicPr>
            <a:picLocks noChangeAspect="1"/>
          </p:cNvPicPr>
          <p:nvPr/>
        </p:nvPicPr>
        <p:blipFill>
          <a:blip r:embed="rId3"/>
          <a:stretch>
            <a:fillRect/>
          </a:stretch>
        </p:blipFill>
        <p:spPr>
          <a:xfrm>
            <a:off x="1918854" y="764373"/>
            <a:ext cx="2597727" cy="1430187"/>
          </a:xfrm>
          <a:prstGeom prst="rect">
            <a:avLst/>
          </a:prstGeom>
        </p:spPr>
      </p:pic>
    </p:spTree>
    <p:extLst>
      <p:ext uri="{BB962C8B-B14F-4D97-AF65-F5344CB8AC3E}">
        <p14:creationId xmlns:p14="http://schemas.microsoft.com/office/powerpoint/2010/main" val="30721139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002060"/>
                </a:solidFill>
                <a:latin typeface="Times New Roman" panose="02020603050405020304" pitchFamily="18" charset="0"/>
                <a:cs typeface="Times New Roman" panose="02020603050405020304" pitchFamily="18" charset="0"/>
              </a:rPr>
              <a:t>Starbucks corporation</a:t>
            </a:r>
          </a:p>
        </p:txBody>
      </p:sp>
      <p:sp>
        <p:nvSpPr>
          <p:cNvPr id="3" name="Content Placeholder 2"/>
          <p:cNvSpPr>
            <a:spLocks noGrp="1"/>
          </p:cNvSpPr>
          <p:nvPr>
            <p:ph idx="1"/>
          </p:nvPr>
        </p:nvSpPr>
        <p:spPr>
          <a:xfrm>
            <a:off x="685800" y="2057402"/>
            <a:ext cx="10820400" cy="4634344"/>
          </a:xfrm>
        </p:spPr>
        <p:txBody>
          <a:bodyPr>
            <a:normAutofit fontScale="85000" lnSpcReduction="10000"/>
          </a:bodyPr>
          <a:lstStyle/>
          <a:p>
            <a:pPr marL="0" marR="0" indent="0">
              <a:lnSpc>
                <a:spcPct val="107000"/>
              </a:lnSpc>
              <a:spcBef>
                <a:spcPts val="0"/>
              </a:spcBef>
              <a:spcAft>
                <a:spcPts val="800"/>
              </a:spcAft>
              <a:buNone/>
            </a:pPr>
            <a:r>
              <a:rPr lang="en-US" sz="2600" dirty="0">
                <a:latin typeface="Times New Roman" panose="02020603050405020304" pitchFamily="18" charset="0"/>
                <a:ea typeface="Calibri" panose="020F0502020204030204" pitchFamily="34" charset="0"/>
                <a:cs typeface="Times New Roman" panose="02020603050405020304" pitchFamily="18" charset="0"/>
              </a:rPr>
              <a:t>This is the world’s largest American Multi-national chain of coffee houses and roaster. The main headquarters is in Seattle Washington. The company contributes to about a 26.5billion USD in revenue. Starbucks has over 31,250 branches across the world with over 346,000 employees </a:t>
            </a:r>
            <a:r>
              <a:rPr lang="en-US" sz="2600" dirty="0">
                <a:latin typeface="Times New Roman" panose="02020603050405020304" pitchFamily="18" charset="0"/>
                <a:cs typeface="Times New Roman" panose="02020603050405020304" pitchFamily="18" charset="0"/>
              </a:rPr>
              <a:t>(Thompson et al 1999).</a:t>
            </a:r>
            <a:r>
              <a:rPr lang="en-US" sz="2600" dirty="0">
                <a:latin typeface="Times New Roman" panose="02020603050405020304" pitchFamily="18" charset="0"/>
                <a:ea typeface="Calibri" panose="020F0502020204030204" pitchFamily="34" charset="0"/>
                <a:cs typeface="Times New Roman" panose="02020603050405020304" pitchFamily="18" charset="0"/>
              </a:rPr>
              <a:t> . The main products sold by Starbucks are handcrafted beverages like fresh-brewed coffee, hot and iced espresso beverages, ice coffee, cold brew, Frappuccino coffee, and non-coffee blended beverages</a:t>
            </a:r>
          </a:p>
          <a:p>
            <a:pPr marL="0" marR="0" indent="0" algn="ctr">
              <a:lnSpc>
                <a:spcPct val="107000"/>
              </a:lnSpc>
              <a:spcBef>
                <a:spcPts val="0"/>
              </a:spcBef>
              <a:spcAft>
                <a:spcPts val="800"/>
              </a:spcAft>
              <a:buNone/>
            </a:pPr>
            <a:r>
              <a:rPr lang="en-US" sz="2600" b="1" dirty="0">
                <a:latin typeface="Times New Roman" panose="02020603050405020304" pitchFamily="18" charset="0"/>
                <a:ea typeface="Calibri" panose="020F0502020204030204" pitchFamily="34" charset="0"/>
                <a:cs typeface="Times New Roman" panose="02020603050405020304" pitchFamily="18" charset="0"/>
              </a:rPr>
              <a:t>Competitors</a:t>
            </a:r>
          </a:p>
          <a:p>
            <a:pPr marL="342900" marR="0" lvl="0" indent="-342900" algn="ctr">
              <a:lnSpc>
                <a:spcPct val="107000"/>
              </a:lnSpc>
              <a:spcBef>
                <a:spcPts val="0"/>
              </a:spcBef>
              <a:spcAft>
                <a:spcPts val="0"/>
              </a:spcAft>
              <a:buFont typeface="Symbol" panose="05050102010706020507" pitchFamily="18" charset="2"/>
              <a:buChar char=""/>
            </a:pPr>
            <a:r>
              <a:rPr lang="en-US" sz="2600" dirty="0">
                <a:latin typeface="Times New Roman" panose="02020603050405020304" pitchFamily="18" charset="0"/>
                <a:ea typeface="Calibri" panose="020F0502020204030204" pitchFamily="34" charset="0"/>
                <a:cs typeface="Times New Roman" panose="02020603050405020304" pitchFamily="18" charset="0"/>
              </a:rPr>
              <a:t>Coffee Nero</a:t>
            </a:r>
          </a:p>
          <a:p>
            <a:pPr marL="342900" marR="0" lvl="0" indent="-342900" algn="ctr">
              <a:lnSpc>
                <a:spcPct val="107000"/>
              </a:lnSpc>
              <a:spcBef>
                <a:spcPts val="0"/>
              </a:spcBef>
              <a:spcAft>
                <a:spcPts val="0"/>
              </a:spcAft>
              <a:buFont typeface="Symbol" panose="05050102010706020507" pitchFamily="18" charset="2"/>
              <a:buChar char=""/>
            </a:pPr>
            <a:r>
              <a:rPr lang="en-US" sz="2600" dirty="0">
                <a:latin typeface="Times New Roman" panose="02020603050405020304" pitchFamily="18" charset="0"/>
                <a:ea typeface="Calibri" panose="020F0502020204030204" pitchFamily="34" charset="0"/>
                <a:cs typeface="Times New Roman" panose="02020603050405020304" pitchFamily="18" charset="0"/>
              </a:rPr>
              <a:t>Costa coffee </a:t>
            </a:r>
          </a:p>
          <a:p>
            <a:pPr marL="342900" marR="0" lvl="0" indent="-342900" algn="ctr">
              <a:lnSpc>
                <a:spcPct val="107000"/>
              </a:lnSpc>
              <a:spcBef>
                <a:spcPts val="0"/>
              </a:spcBef>
              <a:spcAft>
                <a:spcPts val="0"/>
              </a:spcAft>
              <a:buFont typeface="Symbol" panose="05050102010706020507" pitchFamily="18" charset="2"/>
              <a:buChar char=""/>
            </a:pPr>
            <a:r>
              <a:rPr lang="en-US" sz="2600" dirty="0">
                <a:latin typeface="Times New Roman" panose="02020603050405020304" pitchFamily="18" charset="0"/>
                <a:ea typeface="Calibri" panose="020F0502020204030204" pitchFamily="34" charset="0"/>
                <a:cs typeface="Times New Roman" panose="02020603050405020304" pitchFamily="18" charset="0"/>
              </a:rPr>
              <a:t>Mc </a:t>
            </a:r>
            <a:r>
              <a:rPr lang="en-US" sz="2600" dirty="0" err="1">
                <a:latin typeface="Times New Roman" panose="02020603050405020304" pitchFamily="18" charset="0"/>
                <a:ea typeface="Calibri" panose="020F0502020204030204" pitchFamily="34" charset="0"/>
                <a:cs typeface="Times New Roman" panose="02020603050405020304" pitchFamily="18" charset="0"/>
              </a:rPr>
              <a:t>Donalds</a:t>
            </a:r>
            <a:r>
              <a:rPr lang="en-US" sz="2600" dirty="0">
                <a:latin typeface="Times New Roman" panose="02020603050405020304" pitchFamily="18" charset="0"/>
                <a:ea typeface="Calibri" panose="020F0502020204030204" pitchFamily="34" charset="0"/>
                <a:cs typeface="Times New Roman" panose="02020603050405020304" pitchFamily="18" charset="0"/>
              </a:rPr>
              <a:t> </a:t>
            </a:r>
            <a:r>
              <a:rPr lang="en-US" sz="2600" dirty="0" err="1">
                <a:latin typeface="Times New Roman" panose="02020603050405020304" pitchFamily="18" charset="0"/>
                <a:ea typeface="Calibri" panose="020F0502020204030204" pitchFamily="34" charset="0"/>
                <a:cs typeface="Times New Roman" panose="02020603050405020304" pitchFamily="18" charset="0"/>
              </a:rPr>
              <a:t>McCafe</a:t>
            </a:r>
            <a:endParaRPr lang="en-US" sz="2600" dirty="0">
              <a:latin typeface="Times New Roman" panose="02020603050405020304" pitchFamily="18" charset="0"/>
              <a:ea typeface="Calibri" panose="020F0502020204030204" pitchFamily="34" charset="0"/>
              <a:cs typeface="Times New Roman" panose="02020603050405020304" pitchFamily="18" charset="0"/>
            </a:endParaRPr>
          </a:p>
          <a:p>
            <a:pPr marL="342900" marR="0" lvl="0" indent="-342900" algn="ctr">
              <a:lnSpc>
                <a:spcPct val="107000"/>
              </a:lnSpc>
              <a:spcBef>
                <a:spcPts val="0"/>
              </a:spcBef>
              <a:spcAft>
                <a:spcPts val="0"/>
              </a:spcAft>
              <a:buFont typeface="Symbol" panose="05050102010706020507" pitchFamily="18" charset="2"/>
              <a:buChar char=""/>
            </a:pPr>
            <a:r>
              <a:rPr lang="en-US" sz="2600" dirty="0">
                <a:latin typeface="Times New Roman" panose="02020603050405020304" pitchFamily="18" charset="0"/>
                <a:ea typeface="Calibri" panose="020F0502020204030204" pitchFamily="34" charset="0"/>
                <a:cs typeface="Times New Roman" panose="02020603050405020304" pitchFamily="18" charset="0"/>
              </a:rPr>
              <a:t>Café </a:t>
            </a:r>
            <a:r>
              <a:rPr lang="en-US" sz="2600" dirty="0" err="1">
                <a:latin typeface="Times New Roman" panose="02020603050405020304" pitchFamily="18" charset="0"/>
                <a:ea typeface="Calibri" panose="020F0502020204030204" pitchFamily="34" charset="0"/>
                <a:cs typeface="Times New Roman" panose="02020603050405020304" pitchFamily="18" charset="0"/>
              </a:rPr>
              <a:t>Ritazza</a:t>
            </a:r>
            <a:endParaRPr lang="en-US" sz="2600" dirty="0">
              <a:latin typeface="Times New Roman" panose="02020603050405020304" pitchFamily="18" charset="0"/>
              <a:ea typeface="Calibri" panose="020F0502020204030204" pitchFamily="34" charset="0"/>
              <a:cs typeface="Times New Roman" panose="02020603050405020304" pitchFamily="18" charset="0"/>
            </a:endParaRPr>
          </a:p>
          <a:p>
            <a:pPr marL="342900" marR="0" lvl="0" indent="-342900" algn="ctr">
              <a:lnSpc>
                <a:spcPct val="107000"/>
              </a:lnSpc>
              <a:spcBef>
                <a:spcPts val="0"/>
              </a:spcBef>
              <a:spcAft>
                <a:spcPts val="0"/>
              </a:spcAft>
              <a:buFont typeface="Symbol" panose="05050102010706020507" pitchFamily="18" charset="2"/>
              <a:buChar char=""/>
            </a:pPr>
            <a:r>
              <a:rPr lang="en-US" sz="2600" dirty="0">
                <a:latin typeface="Times New Roman" panose="02020603050405020304" pitchFamily="18" charset="0"/>
                <a:ea typeface="Calibri" panose="020F0502020204030204" pitchFamily="34" charset="0"/>
                <a:cs typeface="Times New Roman" panose="02020603050405020304" pitchFamily="18" charset="0"/>
              </a:rPr>
              <a:t>Café Coffee Day</a:t>
            </a:r>
          </a:p>
          <a:p>
            <a:pPr marL="342900" marR="0" lvl="0" indent="-342900" algn="ctr">
              <a:lnSpc>
                <a:spcPct val="107000"/>
              </a:lnSpc>
              <a:spcBef>
                <a:spcPts val="0"/>
              </a:spcBef>
              <a:spcAft>
                <a:spcPts val="800"/>
              </a:spcAft>
              <a:buFont typeface="Symbol" panose="05050102010706020507" pitchFamily="18" charset="2"/>
              <a:buChar char=""/>
            </a:pPr>
            <a:r>
              <a:rPr lang="en-US" sz="2600" dirty="0">
                <a:latin typeface="Times New Roman" panose="02020603050405020304" pitchFamily="18" charset="0"/>
                <a:ea typeface="Calibri" panose="020F0502020204030204" pitchFamily="34" charset="0"/>
                <a:cs typeface="Times New Roman" panose="02020603050405020304" pitchFamily="18" charset="0"/>
              </a:rPr>
              <a:t>KFC among others</a:t>
            </a:r>
          </a:p>
          <a:p>
            <a:pPr marL="0" indent="0">
              <a:buNone/>
            </a:pPr>
            <a:endParaRPr lang="en-US" dirty="0"/>
          </a:p>
        </p:txBody>
      </p:sp>
      <p:pic>
        <p:nvPicPr>
          <p:cNvPr id="4" name="Picture 3"/>
          <p:cNvPicPr>
            <a:picLocks noChangeAspect="1"/>
          </p:cNvPicPr>
          <p:nvPr/>
        </p:nvPicPr>
        <p:blipFill>
          <a:blip r:embed="rId3"/>
          <a:stretch>
            <a:fillRect/>
          </a:stretch>
        </p:blipFill>
        <p:spPr>
          <a:xfrm>
            <a:off x="3063309" y="764372"/>
            <a:ext cx="1328581" cy="1293029"/>
          </a:xfrm>
          <a:prstGeom prst="rect">
            <a:avLst/>
          </a:prstGeom>
        </p:spPr>
      </p:pic>
    </p:spTree>
    <p:extLst>
      <p:ext uri="{BB962C8B-B14F-4D97-AF65-F5344CB8AC3E}">
        <p14:creationId xmlns:p14="http://schemas.microsoft.com/office/powerpoint/2010/main" val="9242558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002060"/>
                </a:solidFill>
                <a:latin typeface="Times New Roman" panose="02020603050405020304" pitchFamily="18" charset="0"/>
                <a:cs typeface="Times New Roman" panose="02020603050405020304" pitchFamily="18" charset="0"/>
              </a:rPr>
              <a:t>Marketing strategies</a:t>
            </a:r>
          </a:p>
        </p:txBody>
      </p:sp>
      <p:sp>
        <p:nvSpPr>
          <p:cNvPr id="3" name="Content Placeholder 2"/>
          <p:cNvSpPr>
            <a:spLocks noGrp="1"/>
          </p:cNvSpPr>
          <p:nvPr>
            <p:ph sz="half" idx="1"/>
          </p:nvPr>
        </p:nvSpPr>
        <p:spPr/>
        <p:txBody>
          <a:bodyPr>
            <a:normAutofit/>
          </a:bodyPr>
          <a:lstStyle/>
          <a:p>
            <a:pPr marL="0" lvl="0" indent="0" algn="ctr">
              <a:buNone/>
            </a:pPr>
            <a:r>
              <a:rPr lang="en-US" sz="2800" dirty="0">
                <a:solidFill>
                  <a:srgbClr val="FF0000"/>
                </a:solidFill>
                <a:latin typeface="Times New Roman" panose="02020603050405020304" pitchFamily="18" charset="0"/>
                <a:cs typeface="Times New Roman" panose="02020603050405020304" pitchFamily="18" charset="0"/>
              </a:rPr>
              <a:t>Microsoft</a:t>
            </a:r>
          </a:p>
          <a:p>
            <a:r>
              <a:rPr lang="en-US" sz="2400" dirty="0">
                <a:latin typeface="Times New Roman" panose="02020603050405020304" pitchFamily="18" charset="0"/>
                <a:cs typeface="Times New Roman" panose="02020603050405020304" pitchFamily="18" charset="0"/>
              </a:rPr>
              <a:t>Market penetration- selling more products to already established markets</a:t>
            </a:r>
          </a:p>
          <a:p>
            <a:pPr lvl="0"/>
            <a:r>
              <a:rPr lang="en-US" sz="2400" dirty="0">
                <a:latin typeface="Times New Roman" panose="02020603050405020304" pitchFamily="18" charset="0"/>
                <a:cs typeface="Times New Roman" panose="02020603050405020304" pitchFamily="18" charset="0"/>
              </a:rPr>
              <a:t>Product development- development and sell of new products e.g. new software, which generates more revenue</a:t>
            </a:r>
          </a:p>
          <a:p>
            <a:pPr lvl="0"/>
            <a:r>
              <a:rPr lang="en-US" sz="2400" dirty="0">
                <a:latin typeface="Times New Roman" panose="02020603050405020304" pitchFamily="18" charset="0"/>
                <a:cs typeface="Times New Roman" panose="02020603050405020304" pitchFamily="18" charset="0"/>
              </a:rPr>
              <a:t>Market development- through unique business specification such as computer</a:t>
            </a:r>
          </a:p>
          <a:p>
            <a:pPr lvl="0"/>
            <a:r>
              <a:rPr lang="en-US" sz="2400" dirty="0">
                <a:latin typeface="Times New Roman" panose="02020603050405020304" pitchFamily="18" charset="0"/>
                <a:cs typeface="Times New Roman" panose="02020603050405020304" pitchFamily="18" charset="0"/>
              </a:rPr>
              <a:t>Diversification – developing new businesses and different products</a:t>
            </a:r>
          </a:p>
          <a:p>
            <a:endParaRPr lang="en-US" dirty="0"/>
          </a:p>
        </p:txBody>
      </p:sp>
      <p:sp>
        <p:nvSpPr>
          <p:cNvPr id="4" name="Content Placeholder 3"/>
          <p:cNvSpPr>
            <a:spLocks noGrp="1"/>
          </p:cNvSpPr>
          <p:nvPr>
            <p:ph sz="half" idx="2"/>
          </p:nvPr>
        </p:nvSpPr>
        <p:spPr/>
        <p:txBody>
          <a:bodyPr>
            <a:normAutofit/>
          </a:bodyPr>
          <a:lstStyle/>
          <a:p>
            <a:pPr marL="0" indent="0" algn="ctr">
              <a:buNone/>
            </a:pPr>
            <a:r>
              <a:rPr lang="en-US" sz="3200" dirty="0">
                <a:solidFill>
                  <a:srgbClr val="FF0000"/>
                </a:solidFill>
                <a:latin typeface="Times New Roman" panose="02020603050405020304" pitchFamily="18" charset="0"/>
                <a:cs typeface="Times New Roman" panose="02020603050405020304" pitchFamily="18" charset="0"/>
              </a:rPr>
              <a:t>Starbucks</a:t>
            </a:r>
          </a:p>
          <a:p>
            <a:pPr lvl="0"/>
            <a:r>
              <a:rPr lang="en-US" sz="2400" dirty="0">
                <a:latin typeface="Times New Roman" panose="02020603050405020304" pitchFamily="18" charset="0"/>
                <a:cs typeface="Times New Roman" panose="02020603050405020304" pitchFamily="18" charset="0"/>
              </a:rPr>
              <a:t>Quality based differentiation- premium quality tea and coffee</a:t>
            </a:r>
          </a:p>
          <a:p>
            <a:pPr lvl="0"/>
            <a:r>
              <a:rPr lang="en-US" sz="2400" dirty="0">
                <a:latin typeface="Times New Roman" panose="02020603050405020304" pitchFamily="18" charset="0"/>
                <a:cs typeface="Times New Roman" panose="02020603050405020304" pitchFamily="18" charset="0"/>
              </a:rPr>
              <a:t>Consistent brand experience</a:t>
            </a:r>
          </a:p>
          <a:p>
            <a:pPr lvl="0"/>
            <a:r>
              <a:rPr lang="en-US" sz="2400" dirty="0">
                <a:latin typeface="Times New Roman" panose="02020603050405020304" pitchFamily="18" charset="0"/>
                <a:cs typeface="Times New Roman" panose="02020603050405020304" pitchFamily="18" charset="0"/>
              </a:rPr>
              <a:t>Use of unconventional techniques in marketing and branding</a:t>
            </a:r>
          </a:p>
          <a:p>
            <a:pPr lvl="0"/>
            <a:r>
              <a:rPr lang="en-US" sz="2400" dirty="0">
                <a:latin typeface="Times New Roman" panose="02020603050405020304" pitchFamily="18" charset="0"/>
                <a:cs typeface="Times New Roman" panose="02020603050405020304" pitchFamily="18" charset="0"/>
              </a:rPr>
              <a:t>Good image of an ethical brand</a:t>
            </a:r>
          </a:p>
          <a:p>
            <a:pPr lvl="0"/>
            <a:r>
              <a:rPr lang="en-US" sz="2400" dirty="0">
                <a:latin typeface="Times New Roman" panose="02020603050405020304" pitchFamily="18" charset="0"/>
                <a:cs typeface="Times New Roman" panose="02020603050405020304" pitchFamily="18" charset="0"/>
              </a:rPr>
              <a:t>Excellent brand merchandise</a:t>
            </a:r>
          </a:p>
          <a:p>
            <a:pPr lvl="0"/>
            <a:r>
              <a:rPr lang="en-US" sz="2400" dirty="0">
                <a:latin typeface="Times New Roman" panose="02020603050405020304" pitchFamily="18" charset="0"/>
                <a:cs typeface="Times New Roman" panose="02020603050405020304" pitchFamily="18" charset="0"/>
              </a:rPr>
              <a:t>Customer orientation </a:t>
            </a:r>
          </a:p>
          <a:p>
            <a:pPr marL="0" indent="0">
              <a:buNone/>
            </a:pPr>
            <a:endParaRPr lang="en-US" dirty="0"/>
          </a:p>
        </p:txBody>
      </p:sp>
    </p:spTree>
    <p:extLst>
      <p:ext uri="{BB962C8B-B14F-4D97-AF65-F5344CB8AC3E}">
        <p14:creationId xmlns:p14="http://schemas.microsoft.com/office/powerpoint/2010/main" val="21746560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764373"/>
            <a:ext cx="10134600" cy="1293028"/>
          </a:xfrm>
        </p:spPr>
        <p:txBody>
          <a:bodyPr/>
          <a:lstStyle/>
          <a:p>
            <a:r>
              <a:rPr lang="en-US" dirty="0">
                <a:solidFill>
                  <a:srgbClr val="002060"/>
                </a:solidFill>
                <a:latin typeface="Times New Roman" panose="02020603050405020304" pitchFamily="18" charset="0"/>
                <a:cs typeface="Times New Roman" panose="02020603050405020304" pitchFamily="18" charset="0"/>
              </a:rPr>
              <a:t>Pricing and market segmentation</a:t>
            </a:r>
          </a:p>
        </p:txBody>
      </p:sp>
      <p:sp>
        <p:nvSpPr>
          <p:cNvPr id="3" name="Content Placeholder 2"/>
          <p:cNvSpPr>
            <a:spLocks noGrp="1"/>
          </p:cNvSpPr>
          <p:nvPr>
            <p:ph sz="half" idx="1"/>
          </p:nvPr>
        </p:nvSpPr>
        <p:spPr/>
        <p:txBody>
          <a:bodyPr/>
          <a:lstStyle/>
          <a:p>
            <a:pPr marL="0" indent="0" algn="ctr">
              <a:buNone/>
            </a:pPr>
            <a:r>
              <a:rPr lang="en-US" sz="2800" dirty="0">
                <a:solidFill>
                  <a:srgbClr val="FF0000"/>
                </a:solidFill>
                <a:latin typeface="Times New Roman" panose="02020603050405020304" pitchFamily="18" charset="0"/>
                <a:cs typeface="Times New Roman" panose="02020603050405020304" pitchFamily="18" charset="0"/>
              </a:rPr>
              <a:t>Microsoft</a:t>
            </a:r>
          </a:p>
          <a:p>
            <a:pPr lvl="0"/>
            <a:r>
              <a:rPr lang="en-US" sz="2800" dirty="0">
                <a:latin typeface="Times New Roman" panose="02020603050405020304" pitchFamily="18" charset="0"/>
                <a:cs typeface="Times New Roman" panose="02020603050405020304" pitchFamily="18" charset="0"/>
              </a:rPr>
              <a:t>Targets more than one market with different products</a:t>
            </a:r>
          </a:p>
          <a:p>
            <a:pPr lvl="0"/>
            <a:r>
              <a:rPr lang="en-US" sz="2800" dirty="0">
                <a:latin typeface="Times New Roman" panose="02020603050405020304" pitchFamily="18" charset="0"/>
                <a:cs typeface="Times New Roman" panose="02020603050405020304" pitchFamily="18" charset="0"/>
              </a:rPr>
              <a:t>Developing products that can await future changes </a:t>
            </a:r>
          </a:p>
          <a:p>
            <a:pPr lvl="0"/>
            <a:r>
              <a:rPr lang="en-US" sz="2800" dirty="0">
                <a:latin typeface="Times New Roman" panose="02020603050405020304" pitchFamily="18" charset="0"/>
                <a:cs typeface="Times New Roman" panose="02020603050405020304" pitchFamily="18" charset="0"/>
              </a:rPr>
              <a:t>Targets all the geographical regions in the world, demography and physiographic demands</a:t>
            </a:r>
          </a:p>
          <a:p>
            <a:pPr marL="0" indent="0">
              <a:buNone/>
            </a:pPr>
            <a:endParaRPr lang="en-US" dirty="0"/>
          </a:p>
        </p:txBody>
      </p:sp>
      <p:sp>
        <p:nvSpPr>
          <p:cNvPr id="4" name="Content Placeholder 3"/>
          <p:cNvSpPr>
            <a:spLocks noGrp="1"/>
          </p:cNvSpPr>
          <p:nvPr>
            <p:ph sz="half" idx="2"/>
          </p:nvPr>
        </p:nvSpPr>
        <p:spPr/>
        <p:txBody>
          <a:bodyPr/>
          <a:lstStyle/>
          <a:p>
            <a:pPr marL="0" indent="0" algn="ctr">
              <a:buNone/>
            </a:pPr>
            <a:r>
              <a:rPr lang="en-US" sz="3200" dirty="0">
                <a:solidFill>
                  <a:srgbClr val="FF0000"/>
                </a:solidFill>
                <a:latin typeface="Times New Roman" panose="02020603050405020304" pitchFamily="18" charset="0"/>
                <a:cs typeface="Times New Roman" panose="02020603050405020304" pitchFamily="18" charset="0"/>
              </a:rPr>
              <a:t>Starbuck</a:t>
            </a:r>
          </a:p>
          <a:p>
            <a:pPr lvl="0"/>
            <a:r>
              <a:rPr lang="en-US" sz="2800" dirty="0">
                <a:latin typeface="Times New Roman" panose="02020603050405020304" pitchFamily="18" charset="0"/>
                <a:cs typeface="Times New Roman" panose="02020603050405020304" pitchFamily="18" charset="0"/>
              </a:rPr>
              <a:t>Middle to high-income office workers</a:t>
            </a:r>
          </a:p>
          <a:p>
            <a:pPr lvl="0"/>
            <a:r>
              <a:rPr lang="en-US" sz="2800" dirty="0">
                <a:latin typeface="Times New Roman" panose="02020603050405020304" pitchFamily="18" charset="0"/>
                <a:cs typeface="Times New Roman" panose="02020603050405020304" pitchFamily="18" charset="0"/>
              </a:rPr>
              <a:t>Set up a relaxing place for customers to gather and interact</a:t>
            </a:r>
          </a:p>
          <a:p>
            <a:pPr marL="0" indent="0">
              <a:buNone/>
            </a:pPr>
            <a:endParaRPr lang="en-US" dirty="0"/>
          </a:p>
        </p:txBody>
      </p:sp>
    </p:spTree>
    <p:extLst>
      <p:ext uri="{BB962C8B-B14F-4D97-AF65-F5344CB8AC3E}">
        <p14:creationId xmlns:p14="http://schemas.microsoft.com/office/powerpoint/2010/main" val="2823967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002060"/>
                </a:solidFill>
                <a:latin typeface="Times New Roman" panose="02020603050405020304" pitchFamily="18" charset="0"/>
                <a:cs typeface="Times New Roman" panose="02020603050405020304" pitchFamily="18" charset="0"/>
              </a:rPr>
              <a:t>Human resource strategies</a:t>
            </a:r>
          </a:p>
        </p:txBody>
      </p:sp>
      <p:sp>
        <p:nvSpPr>
          <p:cNvPr id="3" name="Content Placeholder 2"/>
          <p:cNvSpPr>
            <a:spLocks noGrp="1"/>
          </p:cNvSpPr>
          <p:nvPr>
            <p:ph sz="half" idx="1"/>
          </p:nvPr>
        </p:nvSpPr>
        <p:spPr/>
        <p:txBody>
          <a:bodyPr>
            <a:normAutofit/>
          </a:bodyPr>
          <a:lstStyle/>
          <a:p>
            <a:pPr marL="0" indent="0" algn="ctr">
              <a:buNone/>
            </a:pPr>
            <a:r>
              <a:rPr lang="en-US" sz="2800" dirty="0">
                <a:solidFill>
                  <a:schemeClr val="accent1"/>
                </a:solidFill>
                <a:latin typeface="Times New Roman" panose="02020603050405020304" pitchFamily="18" charset="0"/>
                <a:cs typeface="Times New Roman" panose="02020603050405020304" pitchFamily="18" charset="0"/>
              </a:rPr>
              <a:t>Microsoft</a:t>
            </a:r>
          </a:p>
          <a:p>
            <a:pPr lvl="0"/>
            <a:r>
              <a:rPr lang="en-US" sz="2400" dirty="0">
                <a:latin typeface="Times New Roman" panose="02020603050405020304" pitchFamily="18" charset="0"/>
                <a:cs typeface="Times New Roman" panose="02020603050405020304" pitchFamily="18" charset="0"/>
              </a:rPr>
              <a:t>Hiring the right people from elite educational institutions and facilities</a:t>
            </a:r>
          </a:p>
          <a:p>
            <a:pPr lvl="0"/>
            <a:r>
              <a:rPr lang="en-US" sz="2400" dirty="0">
                <a:latin typeface="Times New Roman" panose="02020603050405020304" pitchFamily="18" charset="0"/>
                <a:cs typeface="Times New Roman" panose="02020603050405020304" pitchFamily="18" charset="0"/>
              </a:rPr>
              <a:t>Retention of workers through motivations</a:t>
            </a:r>
          </a:p>
          <a:p>
            <a:pPr lvl="0"/>
            <a:r>
              <a:rPr lang="en-US" sz="2400" dirty="0">
                <a:latin typeface="Times New Roman" panose="02020603050405020304" pitchFamily="18" charset="0"/>
                <a:cs typeface="Times New Roman" panose="02020603050405020304" pitchFamily="18" charset="0"/>
              </a:rPr>
              <a:t>Encourage teamwork</a:t>
            </a:r>
          </a:p>
          <a:p>
            <a:pPr lvl="0"/>
            <a:r>
              <a:rPr lang="en-US" sz="2400" dirty="0">
                <a:latin typeface="Times New Roman" panose="02020603050405020304" pitchFamily="18" charset="0"/>
                <a:cs typeface="Times New Roman" panose="02020603050405020304" pitchFamily="18" charset="0"/>
              </a:rPr>
              <a:t>Employee satisfaction and loyalty by Catering to employee needs</a:t>
            </a:r>
          </a:p>
          <a:p>
            <a:pPr lvl="0"/>
            <a:r>
              <a:rPr lang="en-US" sz="2400" dirty="0">
                <a:latin typeface="Times New Roman" panose="02020603050405020304" pitchFamily="18" charset="0"/>
                <a:cs typeface="Times New Roman" panose="02020603050405020304" pitchFamily="18" charset="0"/>
              </a:rPr>
              <a:t>Rewarding employee efforts </a:t>
            </a:r>
          </a:p>
          <a:p>
            <a:pPr marL="0" indent="0">
              <a:buNone/>
            </a:pPr>
            <a:endParaRPr lang="en-US" dirty="0"/>
          </a:p>
        </p:txBody>
      </p:sp>
      <p:sp>
        <p:nvSpPr>
          <p:cNvPr id="4" name="Content Placeholder 3"/>
          <p:cNvSpPr>
            <a:spLocks noGrp="1"/>
          </p:cNvSpPr>
          <p:nvPr>
            <p:ph sz="half" idx="2"/>
          </p:nvPr>
        </p:nvSpPr>
        <p:spPr/>
        <p:txBody>
          <a:bodyPr>
            <a:normAutofit/>
          </a:bodyPr>
          <a:lstStyle/>
          <a:p>
            <a:pPr marL="0" indent="0" algn="ctr">
              <a:buNone/>
            </a:pPr>
            <a:r>
              <a:rPr lang="en-US" sz="3200" dirty="0">
                <a:solidFill>
                  <a:schemeClr val="accent1"/>
                </a:solidFill>
                <a:latin typeface="Times New Roman" panose="02020603050405020304" pitchFamily="18" charset="0"/>
                <a:cs typeface="Times New Roman" panose="02020603050405020304" pitchFamily="18" charset="0"/>
              </a:rPr>
              <a:t>Starbucks</a:t>
            </a:r>
          </a:p>
          <a:p>
            <a:pPr lvl="0"/>
            <a:r>
              <a:rPr lang="en-US" sz="2400" dirty="0">
                <a:latin typeface="Times New Roman" panose="02020603050405020304" pitchFamily="18" charset="0"/>
                <a:cs typeface="Times New Roman" panose="02020603050405020304" pitchFamily="18" charset="0"/>
              </a:rPr>
              <a:t>Selecting and retaining the right employee type</a:t>
            </a:r>
          </a:p>
          <a:p>
            <a:pPr lvl="0"/>
            <a:r>
              <a:rPr lang="en-US" sz="2400" dirty="0">
                <a:latin typeface="Times New Roman" panose="02020603050405020304" pitchFamily="18" charset="0"/>
                <a:cs typeface="Times New Roman" panose="02020603050405020304" pitchFamily="18" charset="0"/>
              </a:rPr>
              <a:t>Making the right choices about who to hire, what to pay</a:t>
            </a:r>
          </a:p>
          <a:p>
            <a:pPr lvl="0"/>
            <a:r>
              <a:rPr lang="en-US" sz="2400" dirty="0">
                <a:latin typeface="Times New Roman" panose="02020603050405020304" pitchFamily="18" charset="0"/>
                <a:cs typeface="Times New Roman" panose="02020603050405020304" pitchFamily="18" charset="0"/>
              </a:rPr>
              <a:t>Evaluation of employee performance directly</a:t>
            </a:r>
          </a:p>
          <a:p>
            <a:pPr lvl="0"/>
            <a:r>
              <a:rPr lang="en-US" sz="2400" dirty="0">
                <a:latin typeface="Times New Roman" panose="02020603050405020304" pitchFamily="18" charset="0"/>
                <a:cs typeface="Times New Roman" panose="02020603050405020304" pitchFamily="18" charset="0"/>
              </a:rPr>
              <a:t>Employee motivation</a:t>
            </a:r>
          </a:p>
          <a:p>
            <a:pPr lvl="0"/>
            <a:r>
              <a:rPr lang="en-US" sz="2400" dirty="0">
                <a:latin typeface="Times New Roman" panose="02020603050405020304" pitchFamily="18" charset="0"/>
                <a:cs typeface="Times New Roman" panose="02020603050405020304" pitchFamily="18" charset="0"/>
              </a:rPr>
              <a:t>Commitment to its employees</a:t>
            </a:r>
          </a:p>
          <a:p>
            <a:pPr marL="0" indent="0">
              <a:buNone/>
            </a:pPr>
            <a:endParaRPr lang="en-US" dirty="0"/>
          </a:p>
        </p:txBody>
      </p:sp>
    </p:spTree>
    <p:extLst>
      <p:ext uri="{BB962C8B-B14F-4D97-AF65-F5344CB8AC3E}">
        <p14:creationId xmlns:p14="http://schemas.microsoft.com/office/powerpoint/2010/main" val="32902328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80655" y="764373"/>
            <a:ext cx="10425545" cy="1293028"/>
          </a:xfrm>
        </p:spPr>
        <p:txBody>
          <a:bodyPr/>
          <a:lstStyle/>
          <a:p>
            <a:r>
              <a:rPr lang="en-US" dirty="0">
                <a:solidFill>
                  <a:srgbClr val="002060"/>
                </a:solidFill>
                <a:latin typeface="Times New Roman" panose="02020603050405020304" pitchFamily="18" charset="0"/>
                <a:cs typeface="Times New Roman" panose="02020603050405020304" pitchFamily="18" charset="0"/>
              </a:rPr>
              <a:t>Sources of competitive advantage</a:t>
            </a:r>
          </a:p>
        </p:txBody>
      </p:sp>
      <p:sp>
        <p:nvSpPr>
          <p:cNvPr id="3" name="Content Placeholder 2"/>
          <p:cNvSpPr>
            <a:spLocks noGrp="1"/>
          </p:cNvSpPr>
          <p:nvPr>
            <p:ph sz="half" idx="1"/>
          </p:nvPr>
        </p:nvSpPr>
        <p:spPr>
          <a:xfrm>
            <a:off x="685800" y="2194559"/>
            <a:ext cx="5334000" cy="4414059"/>
          </a:xfrm>
        </p:spPr>
        <p:txBody>
          <a:bodyPr>
            <a:normAutofit fontScale="77500" lnSpcReduction="20000"/>
          </a:bodyPr>
          <a:lstStyle/>
          <a:p>
            <a:pPr marL="0" indent="0" algn="ctr">
              <a:buNone/>
            </a:pPr>
            <a:r>
              <a:rPr lang="en-US" sz="3600" dirty="0">
                <a:solidFill>
                  <a:schemeClr val="accent1"/>
                </a:solidFill>
                <a:latin typeface="Times New Roman" panose="02020603050405020304" pitchFamily="18" charset="0"/>
                <a:cs typeface="Times New Roman" panose="02020603050405020304" pitchFamily="18" charset="0"/>
              </a:rPr>
              <a:t>Microsoft</a:t>
            </a:r>
          </a:p>
          <a:p>
            <a:pPr lvl="0"/>
            <a:r>
              <a:rPr lang="en-US" sz="2600" dirty="0">
                <a:latin typeface="Times New Roman" panose="02020603050405020304" pitchFamily="18" charset="0"/>
                <a:cs typeface="Times New Roman" panose="02020603050405020304" pitchFamily="18" charset="0"/>
              </a:rPr>
              <a:t>Brand equity</a:t>
            </a:r>
          </a:p>
          <a:p>
            <a:pPr lvl="0"/>
            <a:r>
              <a:rPr lang="en-US" sz="2600" dirty="0">
                <a:latin typeface="Times New Roman" panose="02020603050405020304" pitchFamily="18" charset="0"/>
                <a:cs typeface="Times New Roman" panose="02020603050405020304" pitchFamily="18" charset="0"/>
              </a:rPr>
              <a:t>Global presence - Strong and reliable image worldwide</a:t>
            </a:r>
          </a:p>
          <a:p>
            <a:pPr lvl="0"/>
            <a:r>
              <a:rPr lang="en-US" sz="2600" dirty="0">
                <a:latin typeface="Times New Roman" panose="02020603050405020304" pitchFamily="18" charset="0"/>
                <a:cs typeface="Times New Roman" panose="02020603050405020304" pitchFamily="18" charset="0"/>
              </a:rPr>
              <a:t>Leadership flourished under the visionary leadership of Bill Gates, and Satya Nadella</a:t>
            </a:r>
          </a:p>
          <a:p>
            <a:pPr lvl="0"/>
            <a:r>
              <a:rPr lang="en-US" sz="2600" dirty="0">
                <a:latin typeface="Times New Roman" panose="02020603050405020304" pitchFamily="18" charset="0"/>
                <a:cs typeface="Times New Roman" panose="02020603050405020304" pitchFamily="18" charset="0"/>
              </a:rPr>
              <a:t>Product range- hardware, software, gaming, web and cloud services</a:t>
            </a:r>
          </a:p>
          <a:p>
            <a:pPr lvl="0"/>
            <a:r>
              <a:rPr lang="en-US" sz="2600" dirty="0">
                <a:latin typeface="Times New Roman" panose="02020603050405020304" pitchFamily="18" charset="0"/>
                <a:cs typeface="Times New Roman" panose="02020603050405020304" pitchFamily="18" charset="0"/>
              </a:rPr>
              <a:t>Marketing- through advertising on online platforms and social media</a:t>
            </a:r>
          </a:p>
          <a:p>
            <a:pPr lvl="0"/>
            <a:r>
              <a:rPr lang="en-US" sz="2600" dirty="0">
                <a:latin typeface="Times New Roman" panose="02020603050405020304" pitchFamily="18" charset="0"/>
                <a:cs typeface="Times New Roman" panose="02020603050405020304" pitchFamily="18" charset="0"/>
              </a:rPr>
              <a:t>Innovation </a:t>
            </a:r>
          </a:p>
          <a:p>
            <a:pPr lvl="0"/>
            <a:r>
              <a:rPr lang="en-US" sz="2600" dirty="0">
                <a:latin typeface="Times New Roman" panose="02020603050405020304" pitchFamily="18" charset="0"/>
                <a:cs typeface="Times New Roman" panose="02020603050405020304" pitchFamily="18" charset="0"/>
              </a:rPr>
              <a:t>Customer loyalty</a:t>
            </a:r>
          </a:p>
          <a:p>
            <a:pPr lvl="0"/>
            <a:r>
              <a:rPr lang="en-US" sz="2600" dirty="0">
                <a:latin typeface="Times New Roman" panose="02020603050405020304" pitchFamily="18" charset="0"/>
                <a:cs typeface="Times New Roman" panose="02020603050405020304" pitchFamily="18" charset="0"/>
              </a:rPr>
              <a:t>Pricing strategy</a:t>
            </a:r>
          </a:p>
          <a:p>
            <a:pPr lvl="0"/>
            <a:r>
              <a:rPr lang="en-US" sz="2600" dirty="0">
                <a:latin typeface="Times New Roman" panose="02020603050405020304" pitchFamily="18" charset="0"/>
                <a:cs typeface="Times New Roman" panose="02020603050405020304" pitchFamily="18" charset="0"/>
              </a:rPr>
              <a:t>HR management</a:t>
            </a:r>
          </a:p>
          <a:p>
            <a:pPr marL="0" indent="0">
              <a:buNone/>
            </a:pPr>
            <a:endParaRPr lang="en-US" dirty="0"/>
          </a:p>
        </p:txBody>
      </p:sp>
      <p:sp>
        <p:nvSpPr>
          <p:cNvPr id="4" name="Content Placeholder 3"/>
          <p:cNvSpPr>
            <a:spLocks noGrp="1"/>
          </p:cNvSpPr>
          <p:nvPr>
            <p:ph sz="half" idx="2"/>
          </p:nvPr>
        </p:nvSpPr>
        <p:spPr/>
        <p:txBody>
          <a:bodyPr>
            <a:normAutofit fontScale="77500" lnSpcReduction="20000"/>
          </a:bodyPr>
          <a:lstStyle/>
          <a:p>
            <a:pPr marL="0" indent="0" algn="ctr">
              <a:buNone/>
            </a:pPr>
            <a:r>
              <a:rPr lang="en-US" sz="3600" dirty="0">
                <a:solidFill>
                  <a:schemeClr val="accent1"/>
                </a:solidFill>
                <a:latin typeface="Times New Roman" panose="02020603050405020304" pitchFamily="18" charset="0"/>
                <a:cs typeface="Times New Roman" panose="02020603050405020304" pitchFamily="18" charset="0"/>
              </a:rPr>
              <a:t>Starbucks</a:t>
            </a:r>
          </a:p>
          <a:p>
            <a:pPr lvl="0"/>
            <a:r>
              <a:rPr lang="en-US" sz="2600" dirty="0">
                <a:latin typeface="Times New Roman" panose="02020603050405020304" pitchFamily="18" charset="0"/>
                <a:cs typeface="Times New Roman" panose="02020603050405020304" pitchFamily="18" charset="0"/>
              </a:rPr>
              <a:t>Product differentiation</a:t>
            </a:r>
          </a:p>
          <a:p>
            <a:pPr lvl="0"/>
            <a:r>
              <a:rPr lang="en-US" sz="2600" dirty="0">
                <a:latin typeface="Times New Roman" panose="02020603050405020304" pitchFamily="18" charset="0"/>
                <a:cs typeface="Times New Roman" panose="02020603050405020304" pitchFamily="18" charset="0"/>
              </a:rPr>
              <a:t>Delivery of quality product and services </a:t>
            </a:r>
          </a:p>
          <a:p>
            <a:pPr marL="0" indent="0">
              <a:buNone/>
            </a:pPr>
            <a:endParaRPr lang="en-US" dirty="0"/>
          </a:p>
        </p:txBody>
      </p:sp>
    </p:spTree>
    <p:extLst>
      <p:ext uri="{BB962C8B-B14F-4D97-AF65-F5344CB8AC3E}">
        <p14:creationId xmlns:p14="http://schemas.microsoft.com/office/powerpoint/2010/main" val="34391852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400" dirty="0">
                <a:solidFill>
                  <a:srgbClr val="002060"/>
                </a:solidFill>
                <a:latin typeface="Times New Roman" panose="02020603050405020304" pitchFamily="18" charset="0"/>
                <a:cs typeface="Times New Roman" panose="02020603050405020304" pitchFamily="18" charset="0"/>
              </a:rPr>
              <a:t>conclusion</a:t>
            </a:r>
          </a:p>
        </p:txBody>
      </p:sp>
      <p:sp>
        <p:nvSpPr>
          <p:cNvPr id="3" name="Content Placeholder 2"/>
          <p:cNvSpPr>
            <a:spLocks noGrp="1"/>
          </p:cNvSpPr>
          <p:nvPr>
            <p:ph idx="1"/>
          </p:nvPr>
        </p:nvSpPr>
        <p:spPr/>
        <p:txBody>
          <a:bodyPr>
            <a:normAutofit/>
          </a:bodyPr>
          <a:lstStyle/>
          <a:p>
            <a:pPr marL="0" indent="0" algn="ctr">
              <a:buNone/>
            </a:pPr>
            <a:r>
              <a:rPr lang="en-US" sz="3200" dirty="0">
                <a:latin typeface="Times New Roman" panose="02020603050405020304" pitchFamily="18" charset="0"/>
                <a:cs typeface="Times New Roman" panose="02020603050405020304" pitchFamily="18" charset="0"/>
              </a:rPr>
              <a:t>The comparison analysis of Microsoft and Starbucks corporations indicate that Microsoft is a better performer than Starbucks only that the product in question are completely different because the weighed points in marketing strategies, HR strategies, pricing and market segmentation, and sources of competitive advantages of Microsoft are more as compared to Starbucks. </a:t>
            </a:r>
          </a:p>
        </p:txBody>
      </p:sp>
    </p:spTree>
    <p:extLst>
      <p:ext uri="{BB962C8B-B14F-4D97-AF65-F5344CB8AC3E}">
        <p14:creationId xmlns:p14="http://schemas.microsoft.com/office/powerpoint/2010/main" val="4126897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400" dirty="0">
                <a:solidFill>
                  <a:srgbClr val="002060"/>
                </a:solidFill>
                <a:latin typeface="Times New Roman" panose="02020603050405020304" pitchFamily="18" charset="0"/>
                <a:cs typeface="Times New Roman" panose="02020603050405020304" pitchFamily="18" charset="0"/>
              </a:rPr>
              <a:t>references</a:t>
            </a:r>
          </a:p>
        </p:txBody>
      </p:sp>
      <p:sp>
        <p:nvSpPr>
          <p:cNvPr id="3" name="Content Placeholder 2"/>
          <p:cNvSpPr>
            <a:spLocks noGrp="1"/>
          </p:cNvSpPr>
          <p:nvPr>
            <p:ph idx="1"/>
          </p:nvPr>
        </p:nvSpPr>
        <p:spPr/>
        <p:txBody>
          <a:bodyPr>
            <a:normAutofit fontScale="92500"/>
          </a:bodyPr>
          <a:lstStyle/>
          <a:p>
            <a:r>
              <a:rPr lang="en-US" dirty="0">
                <a:latin typeface="Times New Roman" panose="02020603050405020304" pitchFamily="18" charset="0"/>
                <a:cs typeface="Times New Roman" panose="02020603050405020304" pitchFamily="18" charset="0"/>
              </a:rPr>
              <a:t>Anderson, C. K., &amp; </a:t>
            </a:r>
            <a:r>
              <a:rPr lang="en-US" dirty="0" err="1">
                <a:latin typeface="Times New Roman" panose="02020603050405020304" pitchFamily="18" charset="0"/>
                <a:cs typeface="Times New Roman" panose="02020603050405020304" pitchFamily="18" charset="0"/>
              </a:rPr>
              <a:t>Xie</a:t>
            </a:r>
            <a:r>
              <a:rPr lang="en-US" dirty="0">
                <a:latin typeface="Times New Roman" panose="02020603050405020304" pitchFamily="18" charset="0"/>
                <a:cs typeface="Times New Roman" panose="02020603050405020304" pitchFamily="18" charset="0"/>
              </a:rPr>
              <a:t>, X. (2014). Pricing and market segmentation using opaque selling mechanisms. </a:t>
            </a:r>
            <a:r>
              <a:rPr lang="en-US" i="1" dirty="0">
                <a:latin typeface="Times New Roman" panose="02020603050405020304" pitchFamily="18" charset="0"/>
                <a:cs typeface="Times New Roman" panose="02020603050405020304" pitchFamily="18" charset="0"/>
              </a:rPr>
              <a:t>European Journal of Operational Research</a:t>
            </a:r>
            <a:r>
              <a:rPr lang="en-US" dirty="0">
                <a:latin typeface="Times New Roman" panose="02020603050405020304" pitchFamily="18" charset="0"/>
                <a:cs typeface="Times New Roman" panose="02020603050405020304" pitchFamily="18" charset="0"/>
              </a:rPr>
              <a:t>, </a:t>
            </a:r>
            <a:r>
              <a:rPr lang="en-US" i="1" dirty="0">
                <a:latin typeface="Times New Roman" panose="02020603050405020304" pitchFamily="18" charset="0"/>
                <a:cs typeface="Times New Roman" panose="02020603050405020304" pitchFamily="18" charset="0"/>
              </a:rPr>
              <a:t>233</a:t>
            </a:r>
            <a:r>
              <a:rPr lang="en-US" dirty="0">
                <a:latin typeface="Times New Roman" panose="02020603050405020304" pitchFamily="18" charset="0"/>
                <a:cs typeface="Times New Roman" panose="02020603050405020304" pitchFamily="18" charset="0"/>
              </a:rPr>
              <a:t>(1), 263-272.</a:t>
            </a:r>
          </a:p>
          <a:p>
            <a:r>
              <a:rPr lang="en-US" dirty="0">
                <a:latin typeface="Times New Roman" panose="02020603050405020304" pitchFamily="18" charset="0"/>
                <a:cs typeface="Times New Roman" panose="02020603050405020304" pitchFamily="18" charset="0"/>
              </a:rPr>
              <a:t>Johansson, T., &amp; </a:t>
            </a:r>
            <a:r>
              <a:rPr lang="en-US" dirty="0" err="1">
                <a:latin typeface="Times New Roman" panose="02020603050405020304" pitchFamily="18" charset="0"/>
                <a:cs typeface="Times New Roman" panose="02020603050405020304" pitchFamily="18" charset="0"/>
              </a:rPr>
              <a:t>Kask</a:t>
            </a:r>
            <a:r>
              <a:rPr lang="en-US" dirty="0">
                <a:latin typeface="Times New Roman" panose="02020603050405020304" pitchFamily="18" charset="0"/>
                <a:cs typeface="Times New Roman" panose="02020603050405020304" pitchFamily="18" charset="0"/>
              </a:rPr>
              <a:t>, J. (2017). Configurations of business strategy and marketing channels for e-commerce and traditional retail formats: A Qualitative Comparison Analysis (QCA) in sporting goods retailing. </a:t>
            </a:r>
            <a:r>
              <a:rPr lang="en-US" i="1" dirty="0">
                <a:latin typeface="Times New Roman" panose="02020603050405020304" pitchFamily="18" charset="0"/>
                <a:cs typeface="Times New Roman" panose="02020603050405020304" pitchFamily="18" charset="0"/>
              </a:rPr>
              <a:t>Journal of Retailing and Consumer Services</a:t>
            </a:r>
            <a:r>
              <a:rPr lang="en-US" dirty="0">
                <a:latin typeface="Times New Roman" panose="02020603050405020304" pitchFamily="18" charset="0"/>
                <a:cs typeface="Times New Roman" panose="02020603050405020304" pitchFamily="18" charset="0"/>
              </a:rPr>
              <a:t>, </a:t>
            </a:r>
            <a:r>
              <a:rPr lang="en-US" i="1" dirty="0">
                <a:latin typeface="Times New Roman" panose="02020603050405020304" pitchFamily="18" charset="0"/>
                <a:cs typeface="Times New Roman" panose="02020603050405020304" pitchFamily="18" charset="0"/>
              </a:rPr>
              <a:t>34</a:t>
            </a:r>
            <a:r>
              <a:rPr lang="en-US" dirty="0">
                <a:latin typeface="Times New Roman" panose="02020603050405020304" pitchFamily="18" charset="0"/>
                <a:cs typeface="Times New Roman" panose="02020603050405020304" pitchFamily="18" charset="0"/>
              </a:rPr>
              <a:t>, 326-333.</a:t>
            </a:r>
          </a:p>
          <a:p>
            <a:r>
              <a:rPr lang="en-US" dirty="0">
                <a:latin typeface="Times New Roman" panose="02020603050405020304" pitchFamily="18" charset="0"/>
                <a:cs typeface="Times New Roman" panose="02020603050405020304" pitchFamily="18" charset="0"/>
              </a:rPr>
              <a:t>Kumar, V., &amp; </a:t>
            </a:r>
            <a:r>
              <a:rPr lang="en-US" dirty="0" err="1">
                <a:latin typeface="Times New Roman" panose="02020603050405020304" pitchFamily="18" charset="0"/>
                <a:cs typeface="Times New Roman" panose="02020603050405020304" pitchFamily="18" charset="0"/>
              </a:rPr>
              <a:t>Pansari</a:t>
            </a:r>
            <a:r>
              <a:rPr lang="en-US" dirty="0">
                <a:latin typeface="Times New Roman" panose="02020603050405020304" pitchFamily="18" charset="0"/>
                <a:cs typeface="Times New Roman" panose="02020603050405020304" pitchFamily="18" charset="0"/>
              </a:rPr>
              <a:t>, A. (2016). Competitive advantage through engagement. </a:t>
            </a:r>
            <a:r>
              <a:rPr lang="en-US" i="1" dirty="0">
                <a:latin typeface="Times New Roman" panose="02020603050405020304" pitchFamily="18" charset="0"/>
                <a:cs typeface="Times New Roman" panose="02020603050405020304" pitchFamily="18" charset="0"/>
              </a:rPr>
              <a:t>Journal of marketing research</a:t>
            </a:r>
            <a:r>
              <a:rPr lang="en-US" dirty="0">
                <a:latin typeface="Times New Roman" panose="02020603050405020304" pitchFamily="18" charset="0"/>
                <a:cs typeface="Times New Roman" panose="02020603050405020304" pitchFamily="18" charset="0"/>
              </a:rPr>
              <a:t>, </a:t>
            </a:r>
            <a:r>
              <a:rPr lang="en-US" i="1" dirty="0">
                <a:latin typeface="Times New Roman" panose="02020603050405020304" pitchFamily="18" charset="0"/>
                <a:cs typeface="Times New Roman" panose="02020603050405020304" pitchFamily="18" charset="0"/>
              </a:rPr>
              <a:t>53</a:t>
            </a:r>
            <a:r>
              <a:rPr lang="en-US" dirty="0">
                <a:latin typeface="Times New Roman" panose="02020603050405020304" pitchFamily="18" charset="0"/>
                <a:cs typeface="Times New Roman" panose="02020603050405020304" pitchFamily="18" charset="0"/>
              </a:rPr>
              <a:t>(4), 497-514.</a:t>
            </a:r>
          </a:p>
          <a:p>
            <a:r>
              <a:rPr lang="en-US" dirty="0">
                <a:latin typeface="Times New Roman" panose="02020603050405020304" pitchFamily="18" charset="0"/>
                <a:cs typeface="Times New Roman" panose="02020603050405020304" pitchFamily="18" charset="0"/>
              </a:rPr>
              <a:t>Redmond, W. A. (2009). Microsoft Corporation, 2008. </a:t>
            </a:r>
            <a:r>
              <a:rPr lang="en-US" i="1" dirty="0">
                <a:latin typeface="Times New Roman" panose="02020603050405020304" pitchFamily="18" charset="0"/>
                <a:cs typeface="Times New Roman" panose="02020603050405020304" pitchFamily="18" charset="0"/>
              </a:rPr>
              <a:t>Microsoft® Encarta</a:t>
            </a:r>
            <a:r>
              <a:rPr lang="en-US" dirty="0">
                <a:latin typeface="Times New Roman" panose="02020603050405020304" pitchFamily="18" charset="0"/>
                <a:cs typeface="Times New Roman" panose="02020603050405020304" pitchFamily="18" charset="0"/>
              </a:rPr>
              <a:t>, 1993-2008.</a:t>
            </a:r>
          </a:p>
          <a:p>
            <a:r>
              <a:rPr lang="en-US" dirty="0">
                <a:latin typeface="Times New Roman" panose="02020603050405020304" pitchFamily="18" charset="0"/>
                <a:cs typeface="Times New Roman" panose="02020603050405020304" pitchFamily="18" charset="0"/>
              </a:rPr>
              <a:t>Thompson, A. A., &amp; Gamble, J. E. (1999). Starbucks Corporation. </a:t>
            </a:r>
            <a:r>
              <a:rPr lang="en-US" i="1" dirty="0">
                <a:latin typeface="Times New Roman" panose="02020603050405020304" pitchFamily="18" charset="0"/>
                <a:cs typeface="Times New Roman" panose="02020603050405020304" pitchFamily="18" charset="0"/>
              </a:rPr>
              <a:t>Online case study supplement to Thompson, Arthur A., and Strickland, AJ Strategic Management</a:t>
            </a:r>
            <a:r>
              <a:rPr lang="en-US" dirty="0">
                <a:latin typeface="Times New Roman" panose="02020603050405020304" pitchFamily="18" charset="0"/>
                <a:cs typeface="Times New Roman" panose="02020603050405020304" pitchFamily="18" charset="0"/>
              </a:rPr>
              <a:t>, </a:t>
            </a:r>
            <a:r>
              <a:rPr lang="en-US" i="1" dirty="0">
                <a:latin typeface="Times New Roman" panose="02020603050405020304" pitchFamily="18" charset="0"/>
                <a:cs typeface="Times New Roman" panose="02020603050405020304" pitchFamily="18" charset="0"/>
              </a:rPr>
              <a:t>11</a:t>
            </a:r>
            <a:r>
              <a:rPr lang="en-US" dirty="0">
                <a:latin typeface="Times New Roman" panose="02020603050405020304" pitchFamily="18" charset="0"/>
                <a:cs typeface="Times New Roman" panose="02020603050405020304" pitchFamily="18" charset="0"/>
              </a:rPr>
              <a:t>.</a:t>
            </a:r>
          </a:p>
          <a:p>
            <a:r>
              <a:rPr lang="en-US" dirty="0">
                <a:latin typeface="Times New Roman" panose="02020603050405020304" pitchFamily="18" charset="0"/>
                <a:cs typeface="Times New Roman" panose="02020603050405020304" pitchFamily="18" charset="0"/>
              </a:rPr>
              <a:t>Walker, O. C., Mullins, J. W., Boyd, H. W., &amp; </a:t>
            </a:r>
            <a:r>
              <a:rPr lang="en-US" dirty="0" err="1">
                <a:latin typeface="Times New Roman" panose="02020603050405020304" pitchFamily="18" charset="0"/>
                <a:cs typeface="Times New Roman" panose="02020603050405020304" pitchFamily="18" charset="0"/>
              </a:rPr>
              <a:t>Larreche</a:t>
            </a:r>
            <a:r>
              <a:rPr lang="en-US" dirty="0">
                <a:latin typeface="Times New Roman" panose="02020603050405020304" pitchFamily="18" charset="0"/>
                <a:cs typeface="Times New Roman" panose="02020603050405020304" pitchFamily="18" charset="0"/>
              </a:rPr>
              <a:t>, J. L. (2006). </a:t>
            </a:r>
            <a:r>
              <a:rPr lang="en-US" i="1" dirty="0">
                <a:latin typeface="Times New Roman" panose="02020603050405020304" pitchFamily="18" charset="0"/>
                <a:cs typeface="Times New Roman" panose="02020603050405020304" pitchFamily="18" charset="0"/>
              </a:rPr>
              <a:t>Marketing strategy</a:t>
            </a:r>
            <a:r>
              <a:rPr lang="en-US" dirty="0">
                <a:latin typeface="Times New Roman" panose="02020603050405020304" pitchFamily="18" charset="0"/>
                <a:cs typeface="Times New Roman" panose="02020603050405020304" pitchFamily="18" charset="0"/>
              </a:rPr>
              <a:t>. New York: McGraw-Hill Irwin.</a:t>
            </a:r>
          </a:p>
          <a:p>
            <a:pPr marL="0" indent="0">
              <a:buNone/>
            </a:pPr>
            <a:endParaRPr lang="en-US" dirty="0"/>
          </a:p>
        </p:txBody>
      </p:sp>
    </p:spTree>
    <p:extLst>
      <p:ext uri="{BB962C8B-B14F-4D97-AF65-F5344CB8AC3E}">
        <p14:creationId xmlns:p14="http://schemas.microsoft.com/office/powerpoint/2010/main" val="2060941164"/>
      </p:ext>
    </p:extLst>
  </p:cSld>
  <p:clrMapOvr>
    <a:masterClrMapping/>
  </p:clrMapOvr>
</p:sld>
</file>

<file path=ppt/theme/theme1.xml><?xml version="1.0" encoding="utf-8"?>
<a:theme xmlns:a="http://schemas.openxmlformats.org/drawingml/2006/main" name="Vapor Trail">
  <a:themeElements>
    <a:clrScheme name="Vapor Trail">
      <a:dk1>
        <a:sysClr val="windowText" lastClr="000000"/>
      </a:dk1>
      <a:lt1>
        <a:sysClr val="window" lastClr="FFFFFF"/>
      </a:lt1>
      <a:dk2>
        <a:srgbClr val="454545"/>
      </a:dk2>
      <a:lt2>
        <a:srgbClr val="DADADA"/>
      </a:lt2>
      <a:accent1>
        <a:srgbClr val="E5224E"/>
      </a:accent1>
      <a:accent2>
        <a:srgbClr val="9D074E"/>
      </a:accent2>
      <a:accent3>
        <a:srgbClr val="7F2294"/>
      </a:accent3>
      <a:accent4>
        <a:srgbClr val="8D65EA"/>
      </a:accent4>
      <a:accent5>
        <a:srgbClr val="588FE2"/>
      </a:accent5>
      <a:accent6>
        <a:srgbClr val="127CA4"/>
      </a:accent6>
      <a:hlink>
        <a:srgbClr val="FB4AB6"/>
      </a:hlink>
      <a:folHlink>
        <a:srgbClr val="F98FE9"/>
      </a:folHlink>
    </a:clrScheme>
    <a:fontScheme name="Vapor Trail">
      <a:majorFont>
        <a:latin typeface="Century Gothic" panose="020B0502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Vapor Trail">
      <a:fillStyleLst>
        <a:solidFill>
          <a:schemeClr val="phClr"/>
        </a:solidFill>
        <a:gradFill rotWithShape="1">
          <a:gsLst>
            <a:gs pos="0">
              <a:schemeClr val="phClr">
                <a:tint val="69000"/>
                <a:alpha val="100000"/>
                <a:satMod val="109000"/>
                <a:lumMod val="110000"/>
              </a:schemeClr>
            </a:gs>
            <a:gs pos="52000">
              <a:schemeClr val="phClr">
                <a:tint val="74000"/>
                <a:satMod val="100000"/>
                <a:lumMod val="104000"/>
              </a:schemeClr>
            </a:gs>
            <a:gs pos="100000">
              <a:schemeClr val="phClr">
                <a:tint val="78000"/>
                <a:satMod val="100000"/>
                <a:lumMod val="100000"/>
              </a:schemeClr>
            </a:gs>
          </a:gsLst>
          <a:lin ang="5400000" scaled="0"/>
        </a:gradFill>
        <a:gradFill rotWithShape="1">
          <a:gsLst>
            <a:gs pos="0">
              <a:schemeClr val="phClr">
                <a:tint val="96000"/>
                <a:satMod val="100000"/>
                <a:lumMod val="104000"/>
              </a:schemeClr>
            </a:gs>
            <a:gs pos="78000">
              <a:schemeClr val="phClr">
                <a:shade val="100000"/>
                <a:satMod val="11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cene3d>
            <a:camera prst="orthographicFront">
              <a:rot lat="0" lon="0" rev="0"/>
            </a:camera>
            <a:lightRig rig="threePt" dir="t"/>
          </a:scene3d>
          <a:sp3d>
            <a:bevelT w="25400" h="12700"/>
          </a:sp3d>
        </a:effectStyle>
        <a:effectStyle>
          <a:effectLst>
            <a:outerShdw blurRad="57150" dist="19050" dir="5400000" algn="ctr" rotWithShape="0">
              <a:srgbClr val="000000">
                <a:alpha val="48000"/>
              </a:srgbClr>
            </a:outerShdw>
          </a:effectLst>
          <a:scene3d>
            <a:camera prst="orthographicFront">
              <a:rot lat="0" lon="0" rev="0"/>
            </a:camera>
            <a:lightRig rig="threePt" dir="t"/>
          </a:scene3d>
          <a:sp3d>
            <a:bevelT w="50800" h="25400"/>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apor Trail" id="{4FDF2955-7D9C-493C-B9F9-C205151B46CD}" vid="{6DB8EB18-3657-4051-A897-2ED38832359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TM04033937[[fn=Vapor Trail]]</Template>
  <TotalTime>52</TotalTime>
  <Words>1386</Words>
  <Application>Microsoft Office PowerPoint</Application>
  <PresentationFormat>Widescreen</PresentationFormat>
  <Paragraphs>102</Paragraphs>
  <Slides>10</Slides>
  <Notes>7</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10</vt:i4>
      </vt:variant>
    </vt:vector>
  </HeadingPairs>
  <TitlesOfParts>
    <vt:vector size="16" baseType="lpstr">
      <vt:lpstr>Arial</vt:lpstr>
      <vt:lpstr>Calibri</vt:lpstr>
      <vt:lpstr>Century Gothic</vt:lpstr>
      <vt:lpstr>Symbol</vt:lpstr>
      <vt:lpstr>Times New Roman</vt:lpstr>
      <vt:lpstr>Vapor Trail</vt:lpstr>
      <vt:lpstr>Comparison analysis</vt:lpstr>
      <vt:lpstr>introduction</vt:lpstr>
      <vt:lpstr>Microsoft Corporation</vt:lpstr>
      <vt:lpstr>Starbucks corporation</vt:lpstr>
      <vt:lpstr>Marketing strategies</vt:lpstr>
      <vt:lpstr>Pricing and market segmentation</vt:lpstr>
      <vt:lpstr>Human resource strategies</vt:lpstr>
      <vt:lpstr>Sources of competitive advantage</vt:lpstr>
      <vt:lpstr>conclusion</vt:lpstr>
      <vt:lpstr>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Comparison analysis</dc:title>
  <dc:creator>PC</dc:creator>
  <cp:lastModifiedBy>user</cp:lastModifiedBy>
  <cp:revision>17</cp:revision>
  <dcterms:created xsi:type="dcterms:W3CDTF">2020-10-19T14:30:07Z</dcterms:created>
  <dcterms:modified xsi:type="dcterms:W3CDTF">2020-10-20T08:51:54Z</dcterms:modified>
</cp:coreProperties>
</file>